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Proxima Nova Semibold"/>
      <p:regular r:id="rId39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jhnhTYOfp4i5p22bo+OqmK7eVL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BDFAC8-16AD-4696-9C8D-40263D1D8F95}">
  <a:tblStyle styleId="{5CBDFAC8-16AD-4696-9C8D-40263D1D8F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AF45D57-6DB0-4FFE-8DD5-AFF7FCC6772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.fntdata"/><Relationship Id="rId20" Type="http://schemas.openxmlformats.org/officeDocument/2006/relationships/slide" Target="slides/slide14.xml"/><Relationship Id="rId42" Type="http://customschemas.google.com/relationships/presentationmetadata" Target="metadata"/><Relationship Id="rId41" Type="http://schemas.openxmlformats.org/officeDocument/2006/relationships/font" Target="fonts/ProximaNovaSemibold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roximaNova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italic.fntdata"/><Relationship Id="rId14" Type="http://schemas.openxmlformats.org/officeDocument/2006/relationships/slide" Target="slides/slide8.xml"/><Relationship Id="rId36" Type="http://schemas.openxmlformats.org/officeDocument/2006/relationships/font" Target="fonts/ProximaNova-bold.fntdata"/><Relationship Id="rId17" Type="http://schemas.openxmlformats.org/officeDocument/2006/relationships/slide" Target="slides/slide11.xml"/><Relationship Id="rId39" Type="http://schemas.openxmlformats.org/officeDocument/2006/relationships/font" Target="fonts/ProximaNova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33bbe043f8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is the slide where you actually SAY your 1-2 sentence elevator pitch.  Engage your audience!!</a:t>
            </a:r>
            <a:endParaRPr/>
          </a:p>
        </p:txBody>
      </p:sp>
      <p:sp>
        <p:nvSpPr>
          <p:cNvPr id="55" name="Google Shape;55;g133bbe043f8_2_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f8286a2f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6f8286a2f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f8286a2f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6f8286a2f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f8286a2f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f8286a2f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6b3fcdea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6b3fcdea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1600"/>
              <a:buFont typeface="Proxima Nova"/>
              <a:buChar char="●"/>
            </a:pPr>
            <a:r>
              <a:rPr lang="en-US" sz="1600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rPr>
              <a:t>it computes importance score based in the gradients to produce a heatmap  highlighting the important regions within the image that resulted in a given class label.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9fede125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79fede125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3c1f2061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33c1f2061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9fede125e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79fede125e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6f8286a2f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6f8286a2f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9fede125e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79fede125e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6b3fcde7a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6b3fcde7a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3c1f206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133c1f206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Specify what </a:t>
            </a:r>
            <a:r>
              <a:rPr b="1" lang="en-US">
                <a:solidFill>
                  <a:schemeClr val="dk1"/>
                </a:solidFill>
              </a:rPr>
              <a:t>Problem</a:t>
            </a:r>
            <a:r>
              <a:rPr lang="en-US">
                <a:solidFill>
                  <a:schemeClr val="dk1"/>
                </a:solidFill>
              </a:rPr>
              <a:t> is being solved, and ensure that everyone is in agreement as to </a:t>
            </a:r>
            <a:r>
              <a:rPr b="1" lang="en-US">
                <a:solidFill>
                  <a:schemeClr val="dk1"/>
                </a:solidFill>
              </a:rPr>
              <a:t>Why</a:t>
            </a:r>
            <a:r>
              <a:rPr lang="en-US">
                <a:solidFill>
                  <a:schemeClr val="dk1"/>
                </a:solidFill>
              </a:rPr>
              <a:t> that’s a problem.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e5ddd282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6e5ddd282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8a627a1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8a627a1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c9c9668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5c9c9668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3c1f206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33c1f206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79fede125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79fede125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79fede125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79fede125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6f8286a2f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6f8286a2f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6b3fcde7a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6b3fcde7a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79fede125e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is the slide where you actually SAY your 1-2 sentence elevator pitch.  Engage your audience!!</a:t>
            </a:r>
            <a:endParaRPr/>
          </a:p>
        </p:txBody>
      </p:sp>
      <p:sp>
        <p:nvSpPr>
          <p:cNvPr id="435" name="Google Shape;435;g179fede125e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9fede125e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179fede125e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Specify what </a:t>
            </a:r>
            <a:r>
              <a:rPr b="1" lang="en-US">
                <a:solidFill>
                  <a:schemeClr val="dk1"/>
                </a:solidFill>
              </a:rPr>
              <a:t>Problem</a:t>
            </a:r>
            <a:r>
              <a:rPr lang="en-US">
                <a:solidFill>
                  <a:schemeClr val="dk1"/>
                </a:solidFill>
              </a:rPr>
              <a:t> is being solved, and ensure that everyone is in agreement as to </a:t>
            </a:r>
            <a:r>
              <a:rPr b="1" lang="en-US">
                <a:solidFill>
                  <a:schemeClr val="dk1"/>
                </a:solidFill>
              </a:rPr>
              <a:t>Why</a:t>
            </a:r>
            <a:r>
              <a:rPr lang="en-US">
                <a:solidFill>
                  <a:schemeClr val="dk1"/>
                </a:solidFill>
              </a:rPr>
              <a:t> that’s a problem.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79fede125e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79fede125e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9fede125e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79fede125e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79fede125e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79fede125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f8286a2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f8286a2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67f27d03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567f27d03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f8286a2f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f8286a2f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33bbe043f8_2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g133bbe043f8_2_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g133bbe043f8_2_11"/>
          <p:cNvSpPr txBox="1"/>
          <p:nvPr>
            <p:ph idx="12" type="sldNum"/>
          </p:nvPr>
        </p:nvSpPr>
        <p:spPr>
          <a:xfrm>
            <a:off x="8322883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g133bbe043f8_2_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2871" y="73871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g133bbe043f8_2_11"/>
          <p:cNvCxnSpPr/>
          <p:nvPr/>
        </p:nvCxnSpPr>
        <p:spPr>
          <a:xfrm>
            <a:off x="311708" y="4731467"/>
            <a:ext cx="85689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g133bbe043f8_2_11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33bbe043f8_2_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4700"/>
              <a:buFont typeface="Proxima Nova"/>
              <a:buNone/>
              <a:defRPr b="1" sz="4700">
                <a:solidFill>
                  <a:srgbClr val="52525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g133bbe043f8_2_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800"/>
              <a:buFont typeface="Proxima Nova Semibold"/>
              <a:buNone/>
              <a:defRPr sz="2800">
                <a:solidFill>
                  <a:srgbClr val="52525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9" name="Google Shape;19;g133bbe043f8_2_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6614" y="263450"/>
            <a:ext cx="2350776" cy="13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33bbe043f8_2_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133bbe043f8_2_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133bbe043f8_2_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133bbe043f8_2_33"/>
          <p:cNvSpPr txBox="1"/>
          <p:nvPr>
            <p:ph idx="12" type="sldNum"/>
          </p:nvPr>
        </p:nvSpPr>
        <p:spPr>
          <a:xfrm>
            <a:off x="8407208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g133bbe043f8_2_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2496" y="53409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g133bbe043f8_2_33"/>
          <p:cNvCxnSpPr/>
          <p:nvPr/>
        </p:nvCxnSpPr>
        <p:spPr>
          <a:xfrm>
            <a:off x="311708" y="4731467"/>
            <a:ext cx="86442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g133bbe043f8_2_33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33bbe043f8_2_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600"/>
              <a:buNone/>
              <a:defRPr sz="3600">
                <a:solidFill>
                  <a:srgbClr val="52525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0" name="Google Shape;30;g133bbe043f8_2_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0475" y="66537"/>
            <a:ext cx="766975" cy="7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33bbe043f8_2_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g133bbe043f8_2_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g133bbe043f8_2_41"/>
          <p:cNvSpPr txBox="1"/>
          <p:nvPr>
            <p:ph idx="12" type="sldNum"/>
          </p:nvPr>
        </p:nvSpPr>
        <p:spPr>
          <a:xfrm>
            <a:off x="8262908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g133bbe043f8_2_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10696" y="109859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g133bbe043f8_2_41"/>
          <p:cNvCxnSpPr/>
          <p:nvPr/>
        </p:nvCxnSpPr>
        <p:spPr>
          <a:xfrm>
            <a:off x="311708" y="4731467"/>
            <a:ext cx="84999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g133bbe043f8_2_41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33bbe043f8_2_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133bbe043f8_2_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g133bbe043f8_2_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g133bbe043f8_2_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g133bbe043f8_2_18"/>
          <p:cNvSpPr txBox="1"/>
          <p:nvPr>
            <p:ph idx="12" type="sldNum"/>
          </p:nvPr>
        </p:nvSpPr>
        <p:spPr>
          <a:xfrm>
            <a:off x="8288108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g133bbe043f8_2_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8746" y="72209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g133bbe043f8_2_18"/>
          <p:cNvCxnSpPr/>
          <p:nvPr/>
        </p:nvCxnSpPr>
        <p:spPr>
          <a:xfrm flipH="1" rot="10800000">
            <a:off x="311708" y="4728767"/>
            <a:ext cx="85251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g133bbe043f8_2_18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33bbe043f8_2_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9" name="Google Shape;49;g133bbe043f8_2_27"/>
          <p:cNvSpPr txBox="1"/>
          <p:nvPr>
            <p:ph idx="12" type="sldNum"/>
          </p:nvPr>
        </p:nvSpPr>
        <p:spPr>
          <a:xfrm>
            <a:off x="8303683" y="4731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g133bbe043f8_2_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3671" y="78484"/>
            <a:ext cx="766975" cy="72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g133bbe043f8_2_27"/>
          <p:cNvCxnSpPr/>
          <p:nvPr/>
        </p:nvCxnSpPr>
        <p:spPr>
          <a:xfrm>
            <a:off x="311708" y="4731467"/>
            <a:ext cx="85500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g133bbe043f8_2_27"/>
          <p:cNvSpPr txBox="1"/>
          <p:nvPr/>
        </p:nvSpPr>
        <p:spPr>
          <a:xfrm>
            <a:off x="235500" y="4784575"/>
            <a:ext cx="19524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696969"/>
                </a:solidFill>
                <a:latin typeface="Proxima Nova"/>
                <a:ea typeface="Proxima Nova"/>
                <a:cs typeface="Proxima Nova"/>
                <a:sym typeface="Proxima Nova"/>
              </a:rPr>
              <a:t>© 2022 FourthBrain</a:t>
            </a:r>
            <a:endParaRPr b="0" i="0" sz="900" u="none" cap="none" strike="noStrike">
              <a:solidFill>
                <a:srgbClr val="69696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33bbe043f8_2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133bbe043f8_2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g133bbe043f8_2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hyperlink" Target="https://developers.google.com/machine-learning/data-prep/construct/sampling-splitting/imbalanced-data#:~:text=A%20classification%20data%20set%20with,smaller%20proportion%20are%20minority%20classes.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3bbe043f8_2_48"/>
          <p:cNvSpPr txBox="1"/>
          <p:nvPr>
            <p:ph idx="1" type="subTitle"/>
          </p:nvPr>
        </p:nvSpPr>
        <p:spPr>
          <a:xfrm>
            <a:off x="276413" y="2301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Automated Explainability in Healthcare</a:t>
            </a:r>
            <a:br>
              <a:rPr b="1" lang="en-US" sz="4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Shelly Jain, Artemio Rimando, Gage Sowell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f8286a2f6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RCNN Parameters and Performance</a:t>
            </a:r>
            <a:endParaRPr/>
          </a:p>
        </p:txBody>
      </p:sp>
      <p:pic>
        <p:nvPicPr>
          <p:cNvPr id="197" name="Google Shape;197;g16f8286a2f6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600" y="1377963"/>
            <a:ext cx="2193225" cy="22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6f8286a2f6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425" y="1424675"/>
            <a:ext cx="2193225" cy="22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6f8286a2f6_0_31"/>
          <p:cNvSpPr txBox="1"/>
          <p:nvPr>
            <p:ph idx="1" type="body"/>
          </p:nvPr>
        </p:nvSpPr>
        <p:spPr>
          <a:xfrm>
            <a:off x="311700" y="3063900"/>
            <a:ext cx="38817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Model performance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Mean IoU = 0.86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Mean scores = 0.88</a:t>
            </a:r>
            <a:endParaRPr/>
          </a:p>
        </p:txBody>
      </p:sp>
      <p:sp>
        <p:nvSpPr>
          <p:cNvPr id="200" name="Google Shape;200;g16f8286a2f6_0_31"/>
          <p:cNvSpPr txBox="1"/>
          <p:nvPr>
            <p:ph idx="1" type="body"/>
          </p:nvPr>
        </p:nvSpPr>
        <p:spPr>
          <a:xfrm>
            <a:off x="311700" y="1121263"/>
            <a:ext cx="38817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Key hyperparameters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Epochs = 5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Batch size = 16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Initial learning rate = 0.005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Momentum = 0.9</a:t>
            </a:r>
            <a:endParaRPr/>
          </a:p>
        </p:txBody>
      </p:sp>
      <p:sp>
        <p:nvSpPr>
          <p:cNvPr id="201" name="Google Shape;201;g16f8286a2f6_0_31"/>
          <p:cNvSpPr txBox="1"/>
          <p:nvPr/>
        </p:nvSpPr>
        <p:spPr>
          <a:xfrm>
            <a:off x="4638600" y="3672100"/>
            <a:ext cx="440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Predicted (black) and ground truth (</a:t>
            </a:r>
            <a:r>
              <a:rPr lang="en-US" sz="1200">
                <a:solidFill>
                  <a:srgbClr val="00FFFF"/>
                </a:solidFill>
                <a:latin typeface="Proxima Nova"/>
                <a:ea typeface="Proxima Nova"/>
                <a:cs typeface="Proxima Nova"/>
                <a:sym typeface="Proxima Nova"/>
              </a:rPr>
              <a:t>cyan</a:t>
            </a: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) bounding boxes on </a:t>
            </a: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test</a:t>
            </a: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 set images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f8286a2f6_0_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Cell Patch Classifier</a:t>
            </a:r>
            <a:r>
              <a:rPr lang="en-US"/>
              <a:t> Motivation</a:t>
            </a:r>
            <a:endParaRPr/>
          </a:p>
        </p:txBody>
      </p:sp>
      <p:sp>
        <p:nvSpPr>
          <p:cNvPr id="207" name="Google Shape;207;g16f8286a2f6_0_46"/>
          <p:cNvSpPr txBox="1"/>
          <p:nvPr>
            <p:ph idx="1" type="body"/>
          </p:nvPr>
        </p:nvSpPr>
        <p:spPr>
          <a:xfrm>
            <a:off x="311700" y="1371550"/>
            <a:ext cx="4513500" cy="32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Goal: To classify patch candidates as mitotic or non-mitotic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Generate training/validation set of 250 px patches around mitotic and non-mitotic annotations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Fine tune ResNet18 with PyTorch</a:t>
            </a:r>
            <a:endParaRPr/>
          </a:p>
        </p:txBody>
      </p:sp>
      <p:graphicFrame>
        <p:nvGraphicFramePr>
          <p:cNvPr id="208" name="Google Shape;208;g16f8286a2f6_0_46"/>
          <p:cNvGraphicFramePr/>
          <p:nvPr/>
        </p:nvGraphicFramePr>
        <p:xfrm>
          <a:off x="5501800" y="29286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{5CBDFAC8-16AD-4696-9C8D-40263D1D8F95}</a:tableStyleId>
              </a:tblPr>
              <a:tblGrid>
                <a:gridCol w="1078350"/>
                <a:gridCol w="1084025"/>
                <a:gridCol w="108402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Set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Mitotic e</a:t>
                      </a: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xamples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Non-mitotic examples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Training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8396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21964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5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Validation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2099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5491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Test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3412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8920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9" name="Google Shape;209;g16f8286a2f6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488" y="1395438"/>
            <a:ext cx="1401050" cy="140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6f8286a2f6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613" y="1371538"/>
            <a:ext cx="1448875" cy="14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6f8286a2f6_0_46"/>
          <p:cNvSpPr txBox="1"/>
          <p:nvPr/>
        </p:nvSpPr>
        <p:spPr>
          <a:xfrm>
            <a:off x="5422513" y="970475"/>
            <a:ext cx="14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Mitotic figure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g16f8286a2f6_0_46"/>
          <p:cNvSpPr txBox="1"/>
          <p:nvPr/>
        </p:nvSpPr>
        <p:spPr>
          <a:xfrm>
            <a:off x="7378550" y="970475"/>
            <a:ext cx="14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Non-mitotic figure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f8286a2f6_0_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ResNet18 Parameters and Performance</a:t>
            </a:r>
            <a:endParaRPr/>
          </a:p>
        </p:txBody>
      </p:sp>
      <p:sp>
        <p:nvSpPr>
          <p:cNvPr id="218" name="Google Shape;218;g16f8286a2f6_0_58"/>
          <p:cNvSpPr txBox="1"/>
          <p:nvPr>
            <p:ph idx="1" type="body"/>
          </p:nvPr>
        </p:nvSpPr>
        <p:spPr>
          <a:xfrm>
            <a:off x="311700" y="3063900"/>
            <a:ext cx="38817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Model performance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Accuracy = 0.87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F1-score (mitosis) = 0.76</a:t>
            </a:r>
            <a:endParaRPr/>
          </a:p>
        </p:txBody>
      </p:sp>
      <p:sp>
        <p:nvSpPr>
          <p:cNvPr id="219" name="Google Shape;219;g16f8286a2f6_0_58"/>
          <p:cNvSpPr txBox="1"/>
          <p:nvPr>
            <p:ph idx="1" type="body"/>
          </p:nvPr>
        </p:nvSpPr>
        <p:spPr>
          <a:xfrm>
            <a:off x="311700" y="1121263"/>
            <a:ext cx="38817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Key hyperparameters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Epochs = 25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Batch size = 64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Initial learning rate = 0.01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Momentum = 0.9</a:t>
            </a:r>
            <a:endParaRPr/>
          </a:p>
        </p:txBody>
      </p:sp>
      <p:pic>
        <p:nvPicPr>
          <p:cNvPr id="220" name="Google Shape;220;g16f8286a2f6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850" y="2519200"/>
            <a:ext cx="3111300" cy="2215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" name="Google Shape;221;g16f8286a2f6_0_58"/>
          <p:cNvGraphicFramePr/>
          <p:nvPr/>
        </p:nvGraphicFramePr>
        <p:xfrm>
          <a:off x="4778363" y="110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{5CBDFAC8-16AD-4696-9C8D-40263D1D8F95}</a:tableStyleId>
              </a:tblPr>
              <a:tblGrid>
                <a:gridCol w="875625"/>
                <a:gridCol w="828475"/>
                <a:gridCol w="852050"/>
                <a:gridCol w="852050"/>
                <a:gridCol w="852050"/>
              </a:tblGrid>
              <a:tr h="35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Precision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F1-Score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50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Mitosis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0.76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3412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Nonmitosis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0.93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0.91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8920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b3fcdeae3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Explainability using Grad-CAM</a:t>
            </a:r>
            <a:endParaRPr/>
          </a:p>
        </p:txBody>
      </p:sp>
      <p:sp>
        <p:nvSpPr>
          <p:cNvPr id="227" name="Google Shape;227;g16b3fcdeae3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Grad-CAM has 2 main steps: </a:t>
            </a:r>
            <a:endParaRPr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Determine final convolution layer in the network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 sz="1900"/>
              <a:t>Examine the </a:t>
            </a:r>
            <a:r>
              <a:rPr lang="en-US" sz="1900"/>
              <a:t>gradient</a:t>
            </a:r>
            <a:r>
              <a:rPr lang="en-US" sz="1900"/>
              <a:t> information flowing into that layer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Gradients as weights are used to highlight important regions in images</a:t>
            </a:r>
            <a:endParaRPr/>
          </a:p>
        </p:txBody>
      </p:sp>
      <p:cxnSp>
        <p:nvCxnSpPr>
          <p:cNvPr id="228" name="Google Shape;228;g16b3fcdeae3_1_0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g16b3fcdeae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387" y="3064175"/>
            <a:ext cx="1831180" cy="15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6b3fcdeae3_1_0"/>
          <p:cNvSpPr txBox="1"/>
          <p:nvPr/>
        </p:nvSpPr>
        <p:spPr>
          <a:xfrm>
            <a:off x="3774125" y="2887575"/>
            <a:ext cx="81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Input Image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1" name="Google Shape;231;g16b3fcdeae3_1_0"/>
          <p:cNvSpPr txBox="1"/>
          <p:nvPr/>
        </p:nvSpPr>
        <p:spPr>
          <a:xfrm>
            <a:off x="5655736" y="2887575"/>
            <a:ext cx="81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Heat Map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g16b3fcdeae3_1_0"/>
          <p:cNvSpPr txBox="1"/>
          <p:nvPr/>
        </p:nvSpPr>
        <p:spPr>
          <a:xfrm>
            <a:off x="7490989" y="2887575"/>
            <a:ext cx="8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SuperImposed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3" name="Google Shape;233;g16b3fcdeae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412" y="3096537"/>
            <a:ext cx="1877026" cy="143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6b3fcdeae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4275" y="3096537"/>
            <a:ext cx="1676150" cy="143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9fede125e_0_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Textual Explainability Using </a:t>
            </a:r>
            <a:r>
              <a:rPr lang="en-US"/>
              <a:t>Dual Encoder</a:t>
            </a:r>
            <a:endParaRPr/>
          </a:p>
        </p:txBody>
      </p:sp>
      <p:sp>
        <p:nvSpPr>
          <p:cNvPr id="240" name="Google Shape;240;g179fede125e_0_311"/>
          <p:cNvSpPr txBox="1"/>
          <p:nvPr>
            <p:ph idx="1" type="body"/>
          </p:nvPr>
        </p:nvSpPr>
        <p:spPr>
          <a:xfrm>
            <a:off x="311700" y="1017725"/>
            <a:ext cx="5156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300"/>
              </a:spcBef>
              <a:spcAft>
                <a:spcPts val="0"/>
              </a:spcAft>
              <a:buClr>
                <a:srgbClr val="0D1117"/>
              </a:buClr>
              <a:buSzPts val="1900"/>
              <a:buFont typeface="Proxima Nova"/>
              <a:buChar char="●"/>
            </a:pPr>
            <a:r>
              <a:rPr lang="en-US">
                <a:solidFill>
                  <a:srgbClr val="0D1117"/>
                </a:solidFill>
              </a:rPr>
              <a:t>Image embeddings are created through the vision encoder via pre-trained ImageNet</a:t>
            </a:r>
            <a:endParaRPr>
              <a:solidFill>
                <a:srgbClr val="0D1117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900"/>
              <a:buFont typeface="Proxima Nova"/>
              <a:buChar char="●"/>
            </a:pPr>
            <a:r>
              <a:rPr lang="en-US">
                <a:solidFill>
                  <a:srgbClr val="0D1117"/>
                </a:solidFill>
              </a:rPr>
              <a:t>Text embeddings are created through the text encoder via pre-trained BERT (English Uncased)</a:t>
            </a:r>
            <a:endParaRPr>
              <a:solidFill>
                <a:srgbClr val="0D1117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D1117"/>
              </a:buClr>
              <a:buSzPts val="1900"/>
              <a:buFont typeface="Proxima Nova"/>
              <a:buChar char="●"/>
            </a:pPr>
            <a:r>
              <a:rPr lang="en-US">
                <a:solidFill>
                  <a:srgbClr val="0D1117"/>
                </a:solidFill>
              </a:rPr>
              <a:t>Dual encoder learns image-to-text embeddings by minimizing the average loss over image and text loss functions</a:t>
            </a:r>
            <a:endParaRPr>
              <a:solidFill>
                <a:srgbClr val="0D111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</p:txBody>
      </p:sp>
      <p:pic>
        <p:nvPicPr>
          <p:cNvPr id="241" name="Google Shape;241;g179fede125e_0_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575" y="1318199"/>
            <a:ext cx="1651750" cy="164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g179fede125e_0_311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g179fede125e_0_311"/>
          <p:cNvSpPr txBox="1"/>
          <p:nvPr/>
        </p:nvSpPr>
        <p:spPr>
          <a:xfrm>
            <a:off x="5912550" y="2963325"/>
            <a:ext cx="301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Text Output: “Classification for this image is asymmetric anaphase structure. This is explained by two chromosomes clusters of unequal sizes which are depicted.”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3c1f20611_0_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9fede125e_0_5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Deployment Stack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f8286a2f6_0_156"/>
          <p:cNvSpPr/>
          <p:nvPr/>
        </p:nvSpPr>
        <p:spPr>
          <a:xfrm>
            <a:off x="5741050" y="1519423"/>
            <a:ext cx="2473800" cy="105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6f8286a2f6_0_156"/>
          <p:cNvSpPr/>
          <p:nvPr/>
        </p:nvSpPr>
        <p:spPr>
          <a:xfrm>
            <a:off x="2546525" y="1017725"/>
            <a:ext cx="6173100" cy="364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6f8286a2f6_0_156"/>
          <p:cNvSpPr/>
          <p:nvPr/>
        </p:nvSpPr>
        <p:spPr>
          <a:xfrm>
            <a:off x="5431975" y="1324725"/>
            <a:ext cx="3135300" cy="318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16f8286a2f6_0_156"/>
          <p:cNvSpPr/>
          <p:nvPr/>
        </p:nvSpPr>
        <p:spPr>
          <a:xfrm>
            <a:off x="2751225" y="1519413"/>
            <a:ext cx="2473800" cy="129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6f8286a2f6_0_156"/>
          <p:cNvSpPr/>
          <p:nvPr/>
        </p:nvSpPr>
        <p:spPr>
          <a:xfrm>
            <a:off x="458375" y="1716325"/>
            <a:ext cx="1813500" cy="211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6f8286a2f6_0_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pipeline</a:t>
            </a:r>
            <a:endParaRPr/>
          </a:p>
        </p:txBody>
      </p:sp>
      <p:sp>
        <p:nvSpPr>
          <p:cNvPr id="264" name="Google Shape;264;g16f8286a2f6_0_156"/>
          <p:cNvSpPr/>
          <p:nvPr/>
        </p:nvSpPr>
        <p:spPr>
          <a:xfrm>
            <a:off x="908825" y="2168325"/>
            <a:ext cx="912600" cy="572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User uploads WSI</a:t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g16f8286a2f6_0_156"/>
          <p:cNvSpPr txBox="1"/>
          <p:nvPr/>
        </p:nvSpPr>
        <p:spPr>
          <a:xfrm>
            <a:off x="458375" y="1716325"/>
            <a:ext cx="18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Front-end UI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g16f8286a2f6_0_156"/>
          <p:cNvSpPr/>
          <p:nvPr/>
        </p:nvSpPr>
        <p:spPr>
          <a:xfrm>
            <a:off x="4004150" y="1705288"/>
            <a:ext cx="1074600" cy="690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Systematic image segmentation</a:t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g16f8286a2f6_0_156"/>
          <p:cNvSpPr/>
          <p:nvPr/>
        </p:nvSpPr>
        <p:spPr>
          <a:xfrm>
            <a:off x="2898735" y="1805313"/>
            <a:ext cx="836400" cy="49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WSI received</a:t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8" name="Google Shape;268;g16f8286a2f6_0_156"/>
          <p:cNvCxnSpPr>
            <a:stCxn id="264" idx="3"/>
            <a:endCxn id="267" idx="1"/>
          </p:cNvCxnSpPr>
          <p:nvPr/>
        </p:nvCxnSpPr>
        <p:spPr>
          <a:xfrm flipH="1" rot="10800000">
            <a:off x="1821425" y="2050575"/>
            <a:ext cx="1077300" cy="40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g16f8286a2f6_0_156"/>
          <p:cNvCxnSpPr>
            <a:stCxn id="267" idx="3"/>
            <a:endCxn id="266" idx="1"/>
          </p:cNvCxnSpPr>
          <p:nvPr/>
        </p:nvCxnSpPr>
        <p:spPr>
          <a:xfrm>
            <a:off x="3735135" y="2050563"/>
            <a:ext cx="26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g16f8286a2f6_0_156"/>
          <p:cNvSpPr txBox="1"/>
          <p:nvPr/>
        </p:nvSpPr>
        <p:spPr>
          <a:xfrm>
            <a:off x="4503200" y="944975"/>
            <a:ext cx="18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AWS back</a:t>
            </a:r>
            <a:r>
              <a:rPr b="1" lang="en-US">
                <a:latin typeface="Proxima Nova"/>
                <a:ea typeface="Proxima Nova"/>
                <a:cs typeface="Proxima Nova"/>
                <a:sym typeface="Proxima Nova"/>
              </a:rPr>
              <a:t>-end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g16f8286a2f6_0_156"/>
          <p:cNvSpPr/>
          <p:nvPr/>
        </p:nvSpPr>
        <p:spPr>
          <a:xfrm>
            <a:off x="5920400" y="1716325"/>
            <a:ext cx="958500" cy="52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Object detection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g16f8286a2f6_0_156"/>
          <p:cNvSpPr/>
          <p:nvPr/>
        </p:nvSpPr>
        <p:spPr>
          <a:xfrm>
            <a:off x="908825" y="3009000"/>
            <a:ext cx="912600" cy="572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User receives report</a:t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g16f8286a2f6_0_156"/>
          <p:cNvSpPr txBox="1"/>
          <p:nvPr/>
        </p:nvSpPr>
        <p:spPr>
          <a:xfrm>
            <a:off x="2719950" y="2414313"/>
            <a:ext cx="18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Data-handling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g16f8286a2f6_0_156"/>
          <p:cNvSpPr/>
          <p:nvPr/>
        </p:nvSpPr>
        <p:spPr>
          <a:xfrm>
            <a:off x="7084763" y="1716325"/>
            <a:ext cx="958500" cy="52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Cell patch classifier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5" name="Google Shape;275;g16f8286a2f6_0_156"/>
          <p:cNvSpPr/>
          <p:nvPr/>
        </p:nvSpPr>
        <p:spPr>
          <a:xfrm>
            <a:off x="2751213" y="3031038"/>
            <a:ext cx="2473800" cy="129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6f8286a2f6_0_156"/>
          <p:cNvSpPr txBox="1"/>
          <p:nvPr/>
        </p:nvSpPr>
        <p:spPr>
          <a:xfrm>
            <a:off x="2719938" y="3983063"/>
            <a:ext cx="18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Model summary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g16f8286a2f6_0_156"/>
          <p:cNvSpPr/>
          <p:nvPr/>
        </p:nvSpPr>
        <p:spPr>
          <a:xfrm>
            <a:off x="3393225" y="3302613"/>
            <a:ext cx="1189800" cy="572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Explainability</a:t>
            </a: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 report generation</a:t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g16f8286a2f6_0_156"/>
          <p:cNvSpPr/>
          <p:nvPr/>
        </p:nvSpPr>
        <p:spPr>
          <a:xfrm>
            <a:off x="5920400" y="3236925"/>
            <a:ext cx="958500" cy="52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Grad CAM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g16f8286a2f6_0_156"/>
          <p:cNvSpPr/>
          <p:nvPr/>
        </p:nvSpPr>
        <p:spPr>
          <a:xfrm>
            <a:off x="7030625" y="3236925"/>
            <a:ext cx="1036200" cy="529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Dual-encoder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0" name="Google Shape;280;g16f8286a2f6_0_156"/>
          <p:cNvCxnSpPr>
            <a:stCxn id="274" idx="1"/>
            <a:endCxn id="271" idx="3"/>
          </p:cNvCxnSpPr>
          <p:nvPr/>
        </p:nvCxnSpPr>
        <p:spPr>
          <a:xfrm rot="10800000">
            <a:off x="6878963" y="1981225"/>
            <a:ext cx="2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g16f8286a2f6_0_156"/>
          <p:cNvSpPr/>
          <p:nvPr/>
        </p:nvSpPr>
        <p:spPr>
          <a:xfrm>
            <a:off x="5741050" y="3078375"/>
            <a:ext cx="2473800" cy="102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6f8286a2f6_0_156"/>
          <p:cNvSpPr txBox="1"/>
          <p:nvPr/>
        </p:nvSpPr>
        <p:spPr>
          <a:xfrm>
            <a:off x="5704375" y="3766725"/>
            <a:ext cx="20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Explainability models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g16f8286a2f6_0_156"/>
          <p:cNvSpPr txBox="1"/>
          <p:nvPr/>
        </p:nvSpPr>
        <p:spPr>
          <a:xfrm>
            <a:off x="5741050" y="2207875"/>
            <a:ext cx="11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Core</a:t>
            </a: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 models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4" name="Google Shape;284;g16f8286a2f6_0_156"/>
          <p:cNvCxnSpPr>
            <a:stCxn id="266" idx="3"/>
            <a:endCxn id="258" idx="1"/>
          </p:cNvCxnSpPr>
          <p:nvPr/>
        </p:nvCxnSpPr>
        <p:spPr>
          <a:xfrm flipH="1" rot="10800000">
            <a:off x="5078750" y="2045488"/>
            <a:ext cx="6624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g16f8286a2f6_0_156"/>
          <p:cNvCxnSpPr>
            <a:stCxn id="258" idx="2"/>
            <a:endCxn id="281" idx="0"/>
          </p:cNvCxnSpPr>
          <p:nvPr/>
        </p:nvCxnSpPr>
        <p:spPr>
          <a:xfrm>
            <a:off x="6977950" y="2571823"/>
            <a:ext cx="0" cy="5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g16f8286a2f6_0_156"/>
          <p:cNvCxnSpPr>
            <a:stCxn id="281" idx="1"/>
            <a:endCxn id="277" idx="3"/>
          </p:cNvCxnSpPr>
          <p:nvPr/>
        </p:nvCxnSpPr>
        <p:spPr>
          <a:xfrm rot="10800000">
            <a:off x="4583050" y="3588975"/>
            <a:ext cx="115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g16f8286a2f6_0_156"/>
          <p:cNvSpPr txBox="1"/>
          <p:nvPr/>
        </p:nvSpPr>
        <p:spPr>
          <a:xfrm>
            <a:off x="5429188" y="4099563"/>
            <a:ext cx="18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Model predictions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8" name="Google Shape;288;g16f8286a2f6_0_156"/>
          <p:cNvCxnSpPr>
            <a:stCxn id="277" idx="1"/>
            <a:endCxn id="272" idx="3"/>
          </p:cNvCxnSpPr>
          <p:nvPr/>
        </p:nvCxnSpPr>
        <p:spPr>
          <a:xfrm rot="10800000">
            <a:off x="1821525" y="3295263"/>
            <a:ext cx="157170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79fede125e_0_3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Thank You! Questions?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6b3fcde7ae_2_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3c1f20611_0_5"/>
          <p:cNvSpPr txBox="1"/>
          <p:nvPr>
            <p:ph type="title"/>
          </p:nvPr>
        </p:nvSpPr>
        <p:spPr>
          <a:xfrm>
            <a:off x="302650" y="45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3" name="Google Shape;63;g133c1f20611_0_5"/>
          <p:cNvSpPr txBox="1"/>
          <p:nvPr>
            <p:ph idx="1" type="body"/>
          </p:nvPr>
        </p:nvSpPr>
        <p:spPr>
          <a:xfrm>
            <a:off x="376150" y="1025150"/>
            <a:ext cx="8373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Extensive manual labor is needed to identify mitotic figures </a:t>
            </a:r>
            <a:r>
              <a:rPr lang="en-US">
                <a:solidFill>
                  <a:schemeClr val="dk1"/>
                </a:solidFill>
              </a:rPr>
              <a:t>across whole slide images by pathologists. It is often:</a:t>
            </a:r>
            <a:endParaRPr>
              <a:solidFill>
                <a:schemeClr val="dk1"/>
              </a:solidFill>
            </a:endParaRPr>
          </a:p>
          <a:p>
            <a:pPr indent="-34925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>
                <a:solidFill>
                  <a:schemeClr val="dk1"/>
                </a:solidFill>
              </a:rPr>
              <a:t>Time consuming</a:t>
            </a:r>
            <a:endParaRPr>
              <a:solidFill>
                <a:schemeClr val="dk1"/>
              </a:solidFill>
            </a:endParaRPr>
          </a:p>
          <a:p>
            <a:pPr indent="-3492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>
                <a:solidFill>
                  <a:schemeClr val="dk1"/>
                </a:solidFill>
              </a:rPr>
              <a:t>Difficult to articulate reasons</a:t>
            </a:r>
            <a:endParaRPr>
              <a:solidFill>
                <a:schemeClr val="dk1"/>
              </a:solidFill>
            </a:endParaRPr>
          </a:p>
          <a:p>
            <a:pPr indent="-3492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>
                <a:solidFill>
                  <a:schemeClr val="dk1"/>
                </a:solidFill>
              </a:rPr>
              <a:t>Difficult to agree on diagnosis between pathologists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g133c1f20611_0_5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6e5ddd282e_0_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EDA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4" name="Google Shape;304;g16e5ddd282e_0_129"/>
          <p:cNvSpPr txBox="1"/>
          <p:nvPr>
            <p:ph idx="1" type="body"/>
          </p:nvPr>
        </p:nvSpPr>
        <p:spPr>
          <a:xfrm>
            <a:off x="311700" y="929775"/>
            <a:ext cx="43731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Mitotic figures (MF) are part of a mammary carcinoma grading scheme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13907 total MF examples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36379 total non-MF examples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Mild - Moderate</a:t>
            </a:r>
            <a:r>
              <a:rPr baseline="30000" lang="en-US"/>
              <a:t>1</a:t>
            </a:r>
            <a:r>
              <a:rPr lang="en-US"/>
              <a:t> class imbalance on WSIs</a:t>
            </a:r>
            <a:endParaRPr/>
          </a:p>
        </p:txBody>
      </p:sp>
      <p:pic>
        <p:nvPicPr>
          <p:cNvPr id="305" name="Google Shape;305;g16e5ddd282e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9425" y="625625"/>
            <a:ext cx="3501000" cy="28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6e5ddd282e_0_129"/>
          <p:cNvSpPr txBox="1"/>
          <p:nvPr/>
        </p:nvSpPr>
        <p:spPr>
          <a:xfrm>
            <a:off x="1435750" y="4743300"/>
            <a:ext cx="745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baseline="30000" i="0" lang="en-US" sz="1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0" i="0" lang="en-US" sz="10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Google ML foundational courses: Imbalanced data</a:t>
            </a:r>
            <a:endParaRPr b="0" i="0" sz="1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07" name="Google Shape;307;g16e5ddd282e_0_129"/>
          <p:cNvGraphicFramePr/>
          <p:nvPr/>
        </p:nvGraphicFramePr>
        <p:xfrm>
          <a:off x="5109725" y="359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{9AF45D57-6DB0-4FFE-8DD5-AFF7FCC67723}</a:tableStyleId>
              </a:tblPr>
              <a:tblGrid>
                <a:gridCol w="724775"/>
                <a:gridCol w="599225"/>
                <a:gridCol w="587125"/>
                <a:gridCol w="736825"/>
                <a:gridCol w="782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mean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std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median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</a:t>
                      </a:r>
                      <a:endParaRPr b="1"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0.33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0.13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0.13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0.33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0.56</a:t>
                      </a:r>
                      <a:endParaRPr sz="1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8a627a154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progress - EDA</a:t>
            </a:r>
            <a:endParaRPr/>
          </a:p>
        </p:txBody>
      </p:sp>
      <p:pic>
        <p:nvPicPr>
          <p:cNvPr id="313" name="Google Shape;313;g158a627a15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850" y="1135925"/>
            <a:ext cx="2995725" cy="2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58a627a15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038" y="1135910"/>
            <a:ext cx="2995725" cy="291214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58a627a154_1_0"/>
          <p:cNvSpPr txBox="1"/>
          <p:nvPr/>
        </p:nvSpPr>
        <p:spPr>
          <a:xfrm>
            <a:off x="1114500" y="4125775"/>
            <a:ext cx="28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WSI image example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6" name="Google Shape;316;g158a627a154_1_0"/>
          <p:cNvSpPr txBox="1"/>
          <p:nvPr/>
        </p:nvSpPr>
        <p:spPr>
          <a:xfrm>
            <a:off x="5030375" y="4125775"/>
            <a:ext cx="26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MF annotation example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c9c9668c9_0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/>
              <a:t>Current progress - 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g15c9c9668c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200" y="1361751"/>
            <a:ext cx="3931425" cy="2956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3" name="Google Shape;323;g15c9c9668c9_0_1"/>
          <p:cNvGraphicFramePr/>
          <p:nvPr/>
        </p:nvGraphicFramePr>
        <p:xfrm>
          <a:off x="575875" y="1535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{5CBDFAC8-16AD-4696-9C8D-40263D1D8F95}</a:tableStyleId>
              </a:tblPr>
              <a:tblGrid>
                <a:gridCol w="863750"/>
                <a:gridCol w="933150"/>
                <a:gridCol w="917575"/>
                <a:gridCol w="1087500"/>
              </a:tblGrid>
              <a:tr h="66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Statistic</a:t>
                      </a: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area (mm2)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MFs density (MFs/mm2)</a:t>
                      </a:r>
                      <a:endParaRPr b="1" sz="100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00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Non-mit density (Non-mit/mm2)</a:t>
                      </a:r>
                      <a:endParaRPr b="1" sz="1000">
                        <a:solidFill>
                          <a:srgbClr val="0000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mean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207.6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4.0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11.4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std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140.5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3.9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8.9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min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26.3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2.6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</a:t>
                      </a: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edian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226.4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3.1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7.9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513.3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15.2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33.8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8" name="Google Shape;328;g133c1f20611_0_10"/>
          <p:cNvCxnSpPr>
            <a:stCxn id="329" idx="3"/>
            <a:endCxn id="330" idx="2"/>
          </p:cNvCxnSpPr>
          <p:nvPr/>
        </p:nvCxnSpPr>
        <p:spPr>
          <a:xfrm flipH="1" rot="10800000">
            <a:off x="2336248" y="2730975"/>
            <a:ext cx="1736400" cy="152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g133c1f20611_0_10"/>
          <p:cNvSpPr txBox="1"/>
          <p:nvPr>
            <p:ph type="title"/>
          </p:nvPr>
        </p:nvSpPr>
        <p:spPr>
          <a:xfrm>
            <a:off x="311700" y="377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Lineage</a:t>
            </a:r>
            <a:endParaRPr/>
          </a:p>
        </p:txBody>
      </p:sp>
      <p:sp>
        <p:nvSpPr>
          <p:cNvPr id="332" name="Google Shape;332;g133c1f20611_0_10"/>
          <p:cNvSpPr/>
          <p:nvPr/>
        </p:nvSpPr>
        <p:spPr>
          <a:xfrm>
            <a:off x="222525" y="1695225"/>
            <a:ext cx="8895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WSI </a:t>
            </a:r>
            <a:r>
              <a:rPr lang="en-US" sz="1100"/>
              <a:t>Data Download</a:t>
            </a:r>
            <a:endParaRPr sz="1100"/>
          </a:p>
        </p:txBody>
      </p:sp>
      <p:sp>
        <p:nvSpPr>
          <p:cNvPr id="333" name="Google Shape;333;g133c1f20611_0_10"/>
          <p:cNvSpPr/>
          <p:nvPr/>
        </p:nvSpPr>
        <p:spPr>
          <a:xfrm>
            <a:off x="1488329" y="1686776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SQLite</a:t>
            </a:r>
            <a:endParaRPr sz="1100"/>
          </a:p>
        </p:txBody>
      </p:sp>
      <p:sp>
        <p:nvSpPr>
          <p:cNvPr id="334" name="Google Shape;334;g133c1f20611_0_10"/>
          <p:cNvSpPr/>
          <p:nvPr/>
        </p:nvSpPr>
        <p:spPr>
          <a:xfrm>
            <a:off x="6857234" y="1695235"/>
            <a:ext cx="669900" cy="453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AWS </a:t>
            </a:r>
            <a:r>
              <a:rPr lang="en-US" sz="600"/>
              <a:t>Deployment Stack</a:t>
            </a:r>
            <a:endParaRPr sz="300"/>
          </a:p>
        </p:txBody>
      </p:sp>
      <p:cxnSp>
        <p:nvCxnSpPr>
          <p:cNvPr id="335" name="Google Shape;335;g133c1f20611_0_10"/>
          <p:cNvCxnSpPr>
            <a:stCxn id="332" idx="3"/>
            <a:endCxn id="333" idx="1"/>
          </p:cNvCxnSpPr>
          <p:nvPr/>
        </p:nvCxnSpPr>
        <p:spPr>
          <a:xfrm flipH="1" rot="10800000">
            <a:off x="1112025" y="1913325"/>
            <a:ext cx="376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g133c1f20611_0_10"/>
          <p:cNvCxnSpPr>
            <a:stCxn id="333" idx="2"/>
          </p:cNvCxnSpPr>
          <p:nvPr/>
        </p:nvCxnSpPr>
        <p:spPr>
          <a:xfrm>
            <a:off x="1823279" y="2139776"/>
            <a:ext cx="1200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g133c1f20611_0_10"/>
          <p:cNvSpPr/>
          <p:nvPr/>
        </p:nvSpPr>
        <p:spPr>
          <a:xfrm>
            <a:off x="4777615" y="1695231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Cell Patch Classifier</a:t>
            </a:r>
            <a:endParaRPr sz="600"/>
          </a:p>
        </p:txBody>
      </p:sp>
      <p:sp>
        <p:nvSpPr>
          <p:cNvPr id="338" name="Google Shape;338;g133c1f20611_0_10"/>
          <p:cNvSpPr/>
          <p:nvPr/>
        </p:nvSpPr>
        <p:spPr>
          <a:xfrm>
            <a:off x="7925597" y="1695210"/>
            <a:ext cx="669900" cy="453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Report</a:t>
            </a:r>
            <a:endParaRPr sz="900"/>
          </a:p>
        </p:txBody>
      </p:sp>
      <p:cxnSp>
        <p:nvCxnSpPr>
          <p:cNvPr id="339" name="Google Shape;339;g133c1f20611_0_10"/>
          <p:cNvCxnSpPr/>
          <p:nvPr/>
        </p:nvCxnSpPr>
        <p:spPr>
          <a:xfrm>
            <a:off x="7533768" y="1921730"/>
            <a:ext cx="3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g133c1f20611_0_10"/>
          <p:cNvSpPr/>
          <p:nvPr/>
        </p:nvSpPr>
        <p:spPr>
          <a:xfrm>
            <a:off x="627110" y="4026075"/>
            <a:ext cx="669900" cy="453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Sample Text Describing Cancer Cells</a:t>
            </a:r>
            <a:endParaRPr sz="600"/>
          </a:p>
        </p:txBody>
      </p:sp>
      <p:sp>
        <p:nvSpPr>
          <p:cNvPr id="329" name="Google Shape;329;g133c1f20611_0_10"/>
          <p:cNvSpPr/>
          <p:nvPr/>
        </p:nvSpPr>
        <p:spPr>
          <a:xfrm>
            <a:off x="1666348" y="4026075"/>
            <a:ext cx="669900" cy="453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Fake Text </a:t>
            </a:r>
            <a:r>
              <a:rPr lang="en-US" sz="600"/>
              <a:t>Explanations</a:t>
            </a:r>
            <a:endParaRPr sz="600"/>
          </a:p>
        </p:txBody>
      </p:sp>
      <p:sp>
        <p:nvSpPr>
          <p:cNvPr id="341" name="Google Shape;341;g133c1f20611_0_10"/>
          <p:cNvSpPr/>
          <p:nvPr/>
        </p:nvSpPr>
        <p:spPr>
          <a:xfrm>
            <a:off x="2691488" y="2277788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AWS S3</a:t>
            </a:r>
            <a:endParaRPr sz="900"/>
          </a:p>
        </p:txBody>
      </p:sp>
      <p:sp>
        <p:nvSpPr>
          <p:cNvPr id="342" name="Google Shape;342;g133c1f20611_0_10"/>
          <p:cNvSpPr/>
          <p:nvPr/>
        </p:nvSpPr>
        <p:spPr>
          <a:xfrm>
            <a:off x="2705526" y="2860656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Training Set</a:t>
            </a:r>
            <a:endParaRPr sz="900"/>
          </a:p>
        </p:txBody>
      </p:sp>
      <p:sp>
        <p:nvSpPr>
          <p:cNvPr id="343" name="Google Shape;343;g133c1f20611_0_10"/>
          <p:cNvSpPr/>
          <p:nvPr/>
        </p:nvSpPr>
        <p:spPr>
          <a:xfrm>
            <a:off x="2705526" y="3443375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Testing Set</a:t>
            </a:r>
            <a:endParaRPr sz="900"/>
          </a:p>
        </p:txBody>
      </p:sp>
      <p:cxnSp>
        <p:nvCxnSpPr>
          <p:cNvPr id="344" name="Google Shape;344;g133c1f20611_0_10"/>
          <p:cNvCxnSpPr/>
          <p:nvPr/>
        </p:nvCxnSpPr>
        <p:spPr>
          <a:xfrm>
            <a:off x="3040343" y="2730923"/>
            <a:ext cx="0" cy="1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g133c1f20611_0_10"/>
          <p:cNvCxnSpPr/>
          <p:nvPr/>
        </p:nvCxnSpPr>
        <p:spPr>
          <a:xfrm>
            <a:off x="3040363" y="3313650"/>
            <a:ext cx="0" cy="12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g133c1f20611_0_10"/>
          <p:cNvCxnSpPr>
            <a:endCxn id="330" idx="1"/>
          </p:cNvCxnSpPr>
          <p:nvPr/>
        </p:nvCxnSpPr>
        <p:spPr>
          <a:xfrm>
            <a:off x="3367918" y="2504438"/>
            <a:ext cx="3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g133c1f20611_0_10"/>
          <p:cNvSpPr/>
          <p:nvPr/>
        </p:nvSpPr>
        <p:spPr>
          <a:xfrm>
            <a:off x="3737818" y="2277938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AWS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SageMaker</a:t>
            </a:r>
            <a:endParaRPr sz="400"/>
          </a:p>
        </p:txBody>
      </p:sp>
      <p:sp>
        <p:nvSpPr>
          <p:cNvPr id="347" name="Google Shape;347;g133c1f20611_0_10"/>
          <p:cNvSpPr/>
          <p:nvPr/>
        </p:nvSpPr>
        <p:spPr>
          <a:xfrm>
            <a:off x="3737813" y="1695188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Google Colab</a:t>
            </a:r>
            <a:endParaRPr sz="900"/>
          </a:p>
        </p:txBody>
      </p:sp>
      <p:sp>
        <p:nvSpPr>
          <p:cNvPr id="348" name="Google Shape;348;g133c1f20611_0_10"/>
          <p:cNvSpPr/>
          <p:nvPr/>
        </p:nvSpPr>
        <p:spPr>
          <a:xfrm>
            <a:off x="5817415" y="1695231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Heatmap using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Grad-CAM</a:t>
            </a:r>
            <a:endParaRPr sz="800"/>
          </a:p>
        </p:txBody>
      </p:sp>
      <p:cxnSp>
        <p:nvCxnSpPr>
          <p:cNvPr id="349" name="Google Shape;349;g133c1f20611_0_10"/>
          <p:cNvCxnSpPr/>
          <p:nvPr/>
        </p:nvCxnSpPr>
        <p:spPr>
          <a:xfrm>
            <a:off x="5447513" y="1921730"/>
            <a:ext cx="3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g133c1f20611_0_10"/>
          <p:cNvSpPr/>
          <p:nvPr/>
        </p:nvSpPr>
        <p:spPr>
          <a:xfrm>
            <a:off x="4777615" y="1112443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Mitotic Figures Object Detection </a:t>
            </a:r>
            <a:endParaRPr sz="700"/>
          </a:p>
        </p:txBody>
      </p:sp>
      <p:cxnSp>
        <p:nvCxnSpPr>
          <p:cNvPr id="351" name="Google Shape;351;g133c1f20611_0_10"/>
          <p:cNvCxnSpPr>
            <a:stCxn id="333" idx="3"/>
            <a:endCxn id="341" idx="1"/>
          </p:cNvCxnSpPr>
          <p:nvPr/>
        </p:nvCxnSpPr>
        <p:spPr>
          <a:xfrm>
            <a:off x="2158229" y="1913276"/>
            <a:ext cx="533400" cy="591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g133c1f20611_0_10"/>
          <p:cNvCxnSpPr>
            <a:stCxn id="333" idx="3"/>
            <a:endCxn id="347" idx="1"/>
          </p:cNvCxnSpPr>
          <p:nvPr/>
        </p:nvCxnSpPr>
        <p:spPr>
          <a:xfrm>
            <a:off x="2158229" y="1913276"/>
            <a:ext cx="15795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g133c1f20611_0_10"/>
          <p:cNvCxnSpPr/>
          <p:nvPr/>
        </p:nvCxnSpPr>
        <p:spPr>
          <a:xfrm>
            <a:off x="4407713" y="1921705"/>
            <a:ext cx="3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g133c1f20611_0_10"/>
          <p:cNvCxnSpPr>
            <a:stCxn id="347" idx="3"/>
            <a:endCxn id="350" idx="1"/>
          </p:cNvCxnSpPr>
          <p:nvPr/>
        </p:nvCxnSpPr>
        <p:spPr>
          <a:xfrm flipH="1" rot="10800000">
            <a:off x="4407713" y="1339088"/>
            <a:ext cx="369900" cy="58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g133c1f20611_0_10"/>
          <p:cNvSpPr/>
          <p:nvPr/>
        </p:nvSpPr>
        <p:spPr>
          <a:xfrm>
            <a:off x="4777615" y="2278006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Image-Text 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/>
              <a:t>Dual Encoder</a:t>
            </a:r>
            <a:endParaRPr sz="500"/>
          </a:p>
        </p:txBody>
      </p:sp>
      <p:cxnSp>
        <p:nvCxnSpPr>
          <p:cNvPr id="356" name="Google Shape;356;g133c1f20611_0_10"/>
          <p:cNvCxnSpPr/>
          <p:nvPr/>
        </p:nvCxnSpPr>
        <p:spPr>
          <a:xfrm>
            <a:off x="4407713" y="2504505"/>
            <a:ext cx="3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g133c1f20611_0_10"/>
          <p:cNvCxnSpPr/>
          <p:nvPr/>
        </p:nvCxnSpPr>
        <p:spPr>
          <a:xfrm>
            <a:off x="1296718" y="4252563"/>
            <a:ext cx="3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g133c1f20611_0_10"/>
          <p:cNvCxnSpPr/>
          <p:nvPr/>
        </p:nvCxnSpPr>
        <p:spPr>
          <a:xfrm>
            <a:off x="6487313" y="1921705"/>
            <a:ext cx="3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g133c1f20611_0_10"/>
          <p:cNvCxnSpPr>
            <a:stCxn id="350" idx="3"/>
            <a:endCxn id="334" idx="0"/>
          </p:cNvCxnSpPr>
          <p:nvPr/>
        </p:nvCxnSpPr>
        <p:spPr>
          <a:xfrm>
            <a:off x="5447515" y="1338943"/>
            <a:ext cx="1744800" cy="356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g133c1f20611_0_10"/>
          <p:cNvCxnSpPr>
            <a:stCxn id="355" idx="3"/>
            <a:endCxn id="334" idx="2"/>
          </p:cNvCxnSpPr>
          <p:nvPr/>
        </p:nvCxnSpPr>
        <p:spPr>
          <a:xfrm flipH="1" rot="10800000">
            <a:off x="5447515" y="2148106"/>
            <a:ext cx="1744800" cy="356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g133c1f20611_0_10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g133c1f20611_0_10"/>
          <p:cNvSpPr/>
          <p:nvPr/>
        </p:nvSpPr>
        <p:spPr>
          <a:xfrm>
            <a:off x="1488329" y="2352751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Annotations</a:t>
            </a:r>
            <a:endParaRPr sz="1100"/>
          </a:p>
        </p:txBody>
      </p:sp>
      <p:sp>
        <p:nvSpPr>
          <p:cNvPr id="363" name="Google Shape;363;g133c1f20611_0_10"/>
          <p:cNvSpPr/>
          <p:nvPr/>
        </p:nvSpPr>
        <p:spPr>
          <a:xfrm>
            <a:off x="1488329" y="2969676"/>
            <a:ext cx="669900" cy="453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bboxes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9fede125e_0_143"/>
          <p:cNvSpPr/>
          <p:nvPr/>
        </p:nvSpPr>
        <p:spPr>
          <a:xfrm>
            <a:off x="88350" y="1521450"/>
            <a:ext cx="3082200" cy="211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79fede125e_0_143"/>
          <p:cNvSpPr/>
          <p:nvPr/>
        </p:nvSpPr>
        <p:spPr>
          <a:xfrm>
            <a:off x="3322900" y="1516500"/>
            <a:ext cx="3960600" cy="211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79fede125e_0_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pipeline - core model</a:t>
            </a:r>
            <a:endParaRPr/>
          </a:p>
        </p:txBody>
      </p:sp>
      <p:sp>
        <p:nvSpPr>
          <p:cNvPr id="371" name="Google Shape;371;g179fede125e_0_143"/>
          <p:cNvSpPr/>
          <p:nvPr/>
        </p:nvSpPr>
        <p:spPr>
          <a:xfrm>
            <a:off x="5808493" y="2126400"/>
            <a:ext cx="1248900" cy="890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Cell patch classifier</a:t>
            </a:r>
            <a:endParaRPr i="0" sz="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g179fede125e_0_143"/>
          <p:cNvSpPr/>
          <p:nvPr/>
        </p:nvSpPr>
        <p:spPr>
          <a:xfrm>
            <a:off x="175350" y="2126400"/>
            <a:ext cx="668400" cy="890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Unseen WSI</a:t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g179fede125e_0_143"/>
          <p:cNvSpPr/>
          <p:nvPr/>
        </p:nvSpPr>
        <p:spPr>
          <a:xfrm>
            <a:off x="3485068" y="2126400"/>
            <a:ext cx="1248900" cy="890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WSI object detection model</a:t>
            </a:r>
            <a:endParaRPr i="0" sz="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g179fede125e_0_143"/>
          <p:cNvSpPr/>
          <p:nvPr/>
        </p:nvSpPr>
        <p:spPr>
          <a:xfrm>
            <a:off x="1053888" y="2126400"/>
            <a:ext cx="1074600" cy="890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Systematic image segmentation</a:t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5" name="Google Shape;375;g179fede125e_0_143"/>
          <p:cNvCxnSpPr>
            <a:stCxn id="372" idx="3"/>
            <a:endCxn id="374" idx="1"/>
          </p:cNvCxnSpPr>
          <p:nvPr/>
        </p:nvCxnSpPr>
        <p:spPr>
          <a:xfrm>
            <a:off x="843750" y="2571750"/>
            <a:ext cx="21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6" name="Google Shape;376;g179fede125e_0_143"/>
          <p:cNvCxnSpPr>
            <a:stCxn id="374" idx="3"/>
            <a:endCxn id="373" idx="1"/>
          </p:cNvCxnSpPr>
          <p:nvPr/>
        </p:nvCxnSpPr>
        <p:spPr>
          <a:xfrm>
            <a:off x="2128488" y="2571750"/>
            <a:ext cx="13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7" name="Google Shape;377;g179fede125e_0_143"/>
          <p:cNvCxnSpPr>
            <a:stCxn id="373" idx="3"/>
            <a:endCxn id="371" idx="1"/>
          </p:cNvCxnSpPr>
          <p:nvPr/>
        </p:nvCxnSpPr>
        <p:spPr>
          <a:xfrm>
            <a:off x="4733968" y="2571750"/>
            <a:ext cx="10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8" name="Google Shape;378;g179fede125e_0_143"/>
          <p:cNvSpPr txBox="1"/>
          <p:nvPr/>
        </p:nvSpPr>
        <p:spPr>
          <a:xfrm>
            <a:off x="4786151" y="2091675"/>
            <a:ext cx="103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250 px patch candidates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9" name="Google Shape;379;g179fede125e_0_143"/>
          <p:cNvCxnSpPr>
            <a:stCxn id="371" idx="3"/>
            <a:endCxn id="380" idx="1"/>
          </p:cNvCxnSpPr>
          <p:nvPr/>
        </p:nvCxnSpPr>
        <p:spPr>
          <a:xfrm>
            <a:off x="7057393" y="2571750"/>
            <a:ext cx="5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1" name="Google Shape;381;g179fede125e_0_143"/>
          <p:cNvSpPr txBox="1"/>
          <p:nvPr/>
        </p:nvSpPr>
        <p:spPr>
          <a:xfrm>
            <a:off x="88350" y="3288300"/>
            <a:ext cx="16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Data handling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g179fede125e_0_143"/>
          <p:cNvSpPr txBox="1"/>
          <p:nvPr/>
        </p:nvSpPr>
        <p:spPr>
          <a:xfrm>
            <a:off x="3322900" y="3226800"/>
            <a:ext cx="31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Two-stage Mitotic Figure Detection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g179fede125e_0_143"/>
          <p:cNvSpPr/>
          <p:nvPr/>
        </p:nvSpPr>
        <p:spPr>
          <a:xfrm>
            <a:off x="7656325" y="2126400"/>
            <a:ext cx="1248900" cy="890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Explainability models</a:t>
            </a:r>
            <a:endParaRPr b="1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g179fede125e_0_143"/>
          <p:cNvSpPr txBox="1"/>
          <p:nvPr/>
        </p:nvSpPr>
        <p:spPr>
          <a:xfrm>
            <a:off x="2208638" y="1922175"/>
            <a:ext cx="103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Overlapping 512 px patches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4" name="Google Shape;384;g179fede125e_0_143"/>
          <p:cNvCxnSpPr/>
          <p:nvPr/>
        </p:nvCxnSpPr>
        <p:spPr>
          <a:xfrm flipH="1">
            <a:off x="5317900" y="3017100"/>
            <a:ext cx="2967000" cy="1238400"/>
          </a:xfrm>
          <a:prstGeom prst="bentConnector3">
            <a:avLst>
              <a:gd fmla="val -1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g179fede125e_0_143"/>
          <p:cNvCxnSpPr>
            <a:endCxn id="369" idx="2"/>
          </p:cNvCxnSpPr>
          <p:nvPr/>
        </p:nvCxnSpPr>
        <p:spPr>
          <a:xfrm rot="10800000">
            <a:off x="5303200" y="3627000"/>
            <a:ext cx="3000" cy="6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g179fede125e_0_143"/>
          <p:cNvSpPr txBox="1"/>
          <p:nvPr/>
        </p:nvSpPr>
        <p:spPr>
          <a:xfrm>
            <a:off x="5924950" y="3855300"/>
            <a:ext cx="19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Explainability features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79fede125e_0_106"/>
          <p:cNvSpPr/>
          <p:nvPr/>
        </p:nvSpPr>
        <p:spPr>
          <a:xfrm>
            <a:off x="380025" y="1017725"/>
            <a:ext cx="1611600" cy="3653400"/>
          </a:xfrm>
          <a:prstGeom prst="rect">
            <a:avLst/>
          </a:prstGeom>
          <a:noFill/>
          <a:ln cap="flat" cmpd="sng" w="9525">
            <a:solidFill>
              <a:srgbClr val="0D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79fede125e_0_106"/>
          <p:cNvSpPr/>
          <p:nvPr/>
        </p:nvSpPr>
        <p:spPr>
          <a:xfrm>
            <a:off x="2949425" y="1017725"/>
            <a:ext cx="3385500" cy="3653400"/>
          </a:xfrm>
          <a:prstGeom prst="rect">
            <a:avLst/>
          </a:prstGeom>
          <a:noFill/>
          <a:ln cap="flat" cmpd="sng" w="9525">
            <a:solidFill>
              <a:srgbClr val="0D11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79fede125e_0_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Pipeline - core model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179fede125e_0_106"/>
          <p:cNvSpPr/>
          <p:nvPr/>
        </p:nvSpPr>
        <p:spPr>
          <a:xfrm>
            <a:off x="561363" y="1524870"/>
            <a:ext cx="1248900" cy="890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250 px patches of MFs and Non-MFs</a:t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5" name="Google Shape;395;g179fede125e_0_106"/>
          <p:cNvCxnSpPr>
            <a:stCxn id="394" idx="3"/>
            <a:endCxn id="396" idx="1"/>
          </p:cNvCxnSpPr>
          <p:nvPr/>
        </p:nvCxnSpPr>
        <p:spPr>
          <a:xfrm>
            <a:off x="1810263" y="1970220"/>
            <a:ext cx="140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97" name="Google Shape;397;g179fede125e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997" y="1128950"/>
            <a:ext cx="792300" cy="39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98" name="Google Shape;398;g179fede125e_0_106"/>
          <p:cNvCxnSpPr>
            <a:stCxn id="399" idx="3"/>
            <a:endCxn id="400" idx="1"/>
          </p:cNvCxnSpPr>
          <p:nvPr/>
        </p:nvCxnSpPr>
        <p:spPr>
          <a:xfrm flipH="1" rot="10800000">
            <a:off x="1810263" y="3551570"/>
            <a:ext cx="14094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1" name="Google Shape;401;g179fede125e_0_106"/>
          <p:cNvCxnSpPr>
            <a:stCxn id="400" idx="3"/>
            <a:endCxn id="402" idx="1"/>
          </p:cNvCxnSpPr>
          <p:nvPr/>
        </p:nvCxnSpPr>
        <p:spPr>
          <a:xfrm>
            <a:off x="4290875" y="3551575"/>
            <a:ext cx="7092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9" name="Google Shape;399;g179fede125e_0_106"/>
          <p:cNvSpPr/>
          <p:nvPr/>
        </p:nvSpPr>
        <p:spPr>
          <a:xfrm>
            <a:off x="561363" y="3114920"/>
            <a:ext cx="1248900" cy="890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512 px patches of MFs with bounding boxes</a:t>
            </a:r>
            <a:endParaRPr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g179fede125e_0_106"/>
          <p:cNvSpPr/>
          <p:nvPr/>
        </p:nvSpPr>
        <p:spPr>
          <a:xfrm>
            <a:off x="3219574" y="1636325"/>
            <a:ext cx="1071300" cy="667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Cell patch classifier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0" name="Google Shape;400;g179fede125e_0_106"/>
          <p:cNvSpPr/>
          <p:nvPr/>
        </p:nvSpPr>
        <p:spPr>
          <a:xfrm>
            <a:off x="3219575" y="3217675"/>
            <a:ext cx="1071300" cy="667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WSI object detection model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3" name="Google Shape;403;g179fede125e_0_106"/>
          <p:cNvSpPr/>
          <p:nvPr/>
        </p:nvSpPr>
        <p:spPr>
          <a:xfrm>
            <a:off x="3219575" y="2501175"/>
            <a:ext cx="1071300" cy="416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Fine tuned ResNet18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4" name="Google Shape;404;g179fede125e_0_106"/>
          <p:cNvCxnSpPr>
            <a:stCxn id="403" idx="0"/>
            <a:endCxn id="396" idx="2"/>
          </p:cNvCxnSpPr>
          <p:nvPr/>
        </p:nvCxnSpPr>
        <p:spPr>
          <a:xfrm rot="10800000">
            <a:off x="3755225" y="2304075"/>
            <a:ext cx="0" cy="19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g179fede125e_0_106"/>
          <p:cNvSpPr/>
          <p:nvPr/>
        </p:nvSpPr>
        <p:spPr>
          <a:xfrm>
            <a:off x="3219675" y="4082025"/>
            <a:ext cx="1071300" cy="416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Fine tuned Faster RCNN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6" name="Google Shape;406;g179fede125e_0_106"/>
          <p:cNvCxnSpPr>
            <a:stCxn id="405" idx="0"/>
            <a:endCxn id="400" idx="2"/>
          </p:cNvCxnSpPr>
          <p:nvPr/>
        </p:nvCxnSpPr>
        <p:spPr>
          <a:xfrm rot="10800000">
            <a:off x="3755325" y="3885525"/>
            <a:ext cx="0" cy="1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g179fede125e_0_106"/>
          <p:cNvSpPr/>
          <p:nvPr/>
        </p:nvSpPr>
        <p:spPr>
          <a:xfrm>
            <a:off x="5000150" y="2431350"/>
            <a:ext cx="1071300" cy="667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Model evaluation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g179fede125e_0_106"/>
          <p:cNvSpPr/>
          <p:nvPr/>
        </p:nvSpPr>
        <p:spPr>
          <a:xfrm>
            <a:off x="5000138" y="3351925"/>
            <a:ext cx="1071300" cy="416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512 px test data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8" name="Google Shape;408;g179fede125e_0_106"/>
          <p:cNvCxnSpPr>
            <a:stCxn id="402" idx="0"/>
            <a:endCxn id="407" idx="2"/>
          </p:cNvCxnSpPr>
          <p:nvPr/>
        </p:nvCxnSpPr>
        <p:spPr>
          <a:xfrm rot="10800000">
            <a:off x="5535788" y="3099025"/>
            <a:ext cx="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g179fede125e_0_106"/>
          <p:cNvSpPr/>
          <p:nvPr/>
        </p:nvSpPr>
        <p:spPr>
          <a:xfrm>
            <a:off x="5000138" y="1761875"/>
            <a:ext cx="1071300" cy="416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250 px test data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0" name="Google Shape;410;g179fede125e_0_106"/>
          <p:cNvCxnSpPr>
            <a:stCxn id="396" idx="3"/>
            <a:endCxn id="409" idx="1"/>
          </p:cNvCxnSpPr>
          <p:nvPr/>
        </p:nvCxnSpPr>
        <p:spPr>
          <a:xfrm>
            <a:off x="4290874" y="1970225"/>
            <a:ext cx="70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1" name="Google Shape;411;g179fede125e_0_106"/>
          <p:cNvCxnSpPr>
            <a:stCxn id="407" idx="0"/>
            <a:endCxn id="409" idx="2"/>
          </p:cNvCxnSpPr>
          <p:nvPr/>
        </p:nvCxnSpPr>
        <p:spPr>
          <a:xfrm rot="10800000">
            <a:off x="5535800" y="2178450"/>
            <a:ext cx="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g179fede125e_0_106"/>
          <p:cNvSpPr/>
          <p:nvPr/>
        </p:nvSpPr>
        <p:spPr>
          <a:xfrm>
            <a:off x="6761775" y="2431350"/>
            <a:ext cx="910500" cy="667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Model/data iteration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g179fede125e_0_106"/>
          <p:cNvSpPr txBox="1"/>
          <p:nvPr/>
        </p:nvSpPr>
        <p:spPr>
          <a:xfrm rot="-2234">
            <a:off x="6295149" y="2472758"/>
            <a:ext cx="46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⇆</a:t>
            </a:r>
            <a:endParaRPr sz="2600"/>
          </a:p>
        </p:txBody>
      </p:sp>
      <p:pic>
        <p:nvPicPr>
          <p:cNvPr id="414" name="Google Shape;414;g179fede125e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75" y="1086600"/>
            <a:ext cx="1071301" cy="3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79fede125e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6225" y="1059200"/>
            <a:ext cx="1071300" cy="5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79fede125e_0_106"/>
          <p:cNvSpPr txBox="1"/>
          <p:nvPr/>
        </p:nvSpPr>
        <p:spPr>
          <a:xfrm>
            <a:off x="4047700" y="1080725"/>
            <a:ext cx="32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Proxima Nova"/>
                <a:ea typeface="Proxima Nova"/>
                <a:cs typeface="Proxima Nova"/>
                <a:sym typeface="Proxima Nova"/>
              </a:rPr>
              <a:t>+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g179fede125e_0_106"/>
          <p:cNvSpPr/>
          <p:nvPr/>
        </p:nvSpPr>
        <p:spPr>
          <a:xfrm>
            <a:off x="8099150" y="2431350"/>
            <a:ext cx="992400" cy="667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AWS Deployment Stack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g179fede125e_0_106"/>
          <p:cNvSpPr txBox="1"/>
          <p:nvPr/>
        </p:nvSpPr>
        <p:spPr>
          <a:xfrm rot="-2234">
            <a:off x="7672274" y="2472758"/>
            <a:ext cx="46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⇆</a:t>
            </a:r>
            <a:endParaRPr sz="2600"/>
          </a:p>
        </p:txBody>
      </p:sp>
      <p:pic>
        <p:nvPicPr>
          <p:cNvPr id="419" name="Google Shape;419;g179fede125e_0_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3472" y="1073225"/>
            <a:ext cx="406810" cy="39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79fede125e_0_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2250" y="1108506"/>
            <a:ext cx="709200" cy="437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6f8286a2f6_0_1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 of ML Pipeline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6b3fcde7ae_2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431" name="Google Shape;431;g16b3fcde7ae_2_4"/>
          <p:cNvSpPr txBox="1"/>
          <p:nvPr>
            <p:ph idx="1" type="body"/>
          </p:nvPr>
        </p:nvSpPr>
        <p:spPr>
          <a:xfrm>
            <a:off x="311700" y="1128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>
                <a:solidFill>
                  <a:schemeClr val="dk1"/>
                </a:solidFill>
              </a:rPr>
              <a:t>Code freeze, </a:t>
            </a:r>
            <a:r>
              <a:rPr b="1" lang="en-US">
                <a:solidFill>
                  <a:schemeClr val="dk1"/>
                </a:solidFill>
              </a:rPr>
              <a:t>Migration &amp; Deployment in AWS</a:t>
            </a:r>
            <a:endParaRPr b="1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>
                <a:solidFill>
                  <a:schemeClr val="dk1"/>
                </a:solidFill>
              </a:rPr>
              <a:t>Deployment</a:t>
            </a:r>
            <a:r>
              <a:rPr b="1" lang="en-US">
                <a:solidFill>
                  <a:schemeClr val="dk1"/>
                </a:solidFill>
              </a:rPr>
              <a:t> Pipeline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US" sz="1500">
                <a:solidFill>
                  <a:schemeClr val="dk1"/>
                </a:solidFill>
              </a:rPr>
              <a:t>Front-end UI</a:t>
            </a:r>
            <a:r>
              <a:rPr lang="en-US" sz="1500">
                <a:solidFill>
                  <a:schemeClr val="dk1"/>
                </a:solidFill>
              </a:rPr>
              <a:t> - Determine feasible interface (web-based etc.) for uploading/importing WSIs (large files) and receiving the auto-generated explainability report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US" sz="1500">
                <a:solidFill>
                  <a:schemeClr val="dk1"/>
                </a:solidFill>
              </a:rPr>
              <a:t>Report format</a:t>
            </a:r>
            <a:r>
              <a:rPr lang="en-US" sz="1500">
                <a:solidFill>
                  <a:schemeClr val="dk1"/>
                </a:solidFill>
              </a:rPr>
              <a:t> - Determine format for compiling report with predictions, heatmaps, and text explanations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en-US" sz="1500">
                <a:solidFill>
                  <a:schemeClr val="dk1"/>
                </a:solidFill>
              </a:rPr>
              <a:t>Getting out of the notebook</a:t>
            </a:r>
            <a:r>
              <a:rPr lang="en-US" sz="1500">
                <a:solidFill>
                  <a:schemeClr val="dk1"/>
                </a:solidFill>
              </a:rPr>
              <a:t> - Employ all data-handling and model prediction functions in .py files for containerization</a:t>
            </a:r>
            <a:endParaRPr b="1" sz="1500">
              <a:solidFill>
                <a:schemeClr val="dk1"/>
              </a:solidFill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>
                <a:solidFill>
                  <a:schemeClr val="dk1"/>
                </a:solidFill>
              </a:rPr>
              <a:t>Readiness for final demo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cxnSp>
        <p:nvCxnSpPr>
          <p:cNvPr id="432" name="Google Shape;432;g16b3fcde7ae_2_4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79fede125e_0_554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560175" y="2837350"/>
            <a:ext cx="8103575" cy="21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79fede125e_0_554"/>
          <p:cNvSpPr txBox="1"/>
          <p:nvPr>
            <p:ph idx="1" type="subTitle"/>
          </p:nvPr>
        </p:nvSpPr>
        <p:spPr>
          <a:xfrm>
            <a:off x="250338" y="18215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Automated Explainability in Healthcare</a:t>
            </a:r>
            <a:br>
              <a:rPr b="1" lang="en-US" sz="4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-US" sz="2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Shelly Jain, Artemio Rimando, Gage Sowell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9fede125e_0_548"/>
          <p:cNvSpPr txBox="1"/>
          <p:nvPr>
            <p:ph type="title"/>
          </p:nvPr>
        </p:nvSpPr>
        <p:spPr>
          <a:xfrm>
            <a:off x="302650" y="45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Solution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0" name="Google Shape;70;g179fede125e_0_548"/>
          <p:cNvSpPr txBox="1"/>
          <p:nvPr>
            <p:ph idx="1" type="body"/>
          </p:nvPr>
        </p:nvSpPr>
        <p:spPr>
          <a:xfrm>
            <a:off x="376150" y="1025150"/>
            <a:ext cx="8373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and AI can help eliminate issues faced by pathologists by automatically</a:t>
            </a:r>
            <a:endParaRPr/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>
                <a:solidFill>
                  <a:schemeClr val="dk1"/>
                </a:solidFill>
              </a:rPr>
              <a:t>Searching for</a:t>
            </a:r>
            <a:r>
              <a:rPr lang="en-US">
                <a:solidFill>
                  <a:schemeClr val="dk1"/>
                </a:solidFill>
              </a:rPr>
              <a:t> mitotic figures in WSI using object detection</a:t>
            </a:r>
            <a:endParaRPr>
              <a:solidFill>
                <a:schemeClr val="dk1"/>
              </a:solidFill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>
                <a:solidFill>
                  <a:schemeClr val="dk1"/>
                </a:solidFill>
              </a:rPr>
              <a:t>Classifying cell patches as mitotic or non-mitotic using image classification</a:t>
            </a:r>
            <a:endParaRPr>
              <a:solidFill>
                <a:schemeClr val="dk1"/>
              </a:solidFill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>
                <a:solidFill>
                  <a:schemeClr val="dk1"/>
                </a:solidFill>
              </a:rPr>
              <a:t>Explaining classification predictions visually using class activation maps </a:t>
            </a:r>
            <a:endParaRPr>
              <a:solidFill>
                <a:schemeClr val="dk1"/>
              </a:solidFill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>
                <a:solidFill>
                  <a:schemeClr val="dk1"/>
                </a:solidFill>
              </a:rPr>
              <a:t>Explaining classification predictions textually using dual encoder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g179fede125e_0_548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9fede125e_0_4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Understanding Whole Slide Image (WSI) Data</a:t>
            </a:r>
            <a:endParaRPr/>
          </a:p>
        </p:txBody>
      </p:sp>
      <p:cxnSp>
        <p:nvCxnSpPr>
          <p:cNvPr id="77" name="Google Shape;77;g179fede125e_0_444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g179fede125e_0_444"/>
          <p:cNvSpPr txBox="1"/>
          <p:nvPr>
            <p:ph idx="1" type="body"/>
          </p:nvPr>
        </p:nvSpPr>
        <p:spPr>
          <a:xfrm>
            <a:off x="311700" y="1089025"/>
            <a:ext cx="3619500" cy="3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High resolution microscopy images of canine breast cancer tissue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Expert pathologists labeled cells in 21 WSIs as mitotic </a:t>
            </a:r>
            <a:r>
              <a:rPr lang="en-US">
                <a:solidFill>
                  <a:schemeClr val="dk1"/>
                </a:solidFill>
              </a:rPr>
              <a:t>(</a:t>
            </a:r>
            <a:r>
              <a:rPr lang="en-US">
                <a:solidFill>
                  <a:srgbClr val="6AA84F"/>
                </a:solidFill>
              </a:rPr>
              <a:t>green dots</a:t>
            </a:r>
            <a:r>
              <a:rPr lang="en-US">
                <a:solidFill>
                  <a:schemeClr val="dk1"/>
                </a:solidFill>
              </a:rPr>
              <a:t>)</a:t>
            </a:r>
            <a:r>
              <a:rPr lang="en-US"/>
              <a:t> or non-mitotic figures (</a:t>
            </a:r>
            <a:r>
              <a:rPr lang="en-US">
                <a:solidFill>
                  <a:srgbClr val="0000FF"/>
                </a:solidFill>
              </a:rPr>
              <a:t>blue dots</a:t>
            </a:r>
            <a:r>
              <a:rPr lang="en-US">
                <a:solidFill>
                  <a:schemeClr val="dk1"/>
                </a:solidFill>
              </a:rPr>
              <a:t>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Annotations and locations on WSIs stored in </a:t>
            </a:r>
            <a:r>
              <a:rPr b="1" lang="en-US"/>
              <a:t>SQLite</a:t>
            </a:r>
            <a:r>
              <a:rPr lang="en-US"/>
              <a:t> database</a:t>
            </a:r>
            <a:endParaRPr/>
          </a:p>
        </p:txBody>
      </p:sp>
      <p:pic>
        <p:nvPicPr>
          <p:cNvPr id="79" name="Google Shape;79;g179fede125e_0_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774" y="1120750"/>
            <a:ext cx="4551426" cy="347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9fede125e_0_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Obtaining Image Patches</a:t>
            </a:r>
            <a:endParaRPr/>
          </a:p>
        </p:txBody>
      </p:sp>
      <p:cxnSp>
        <p:nvCxnSpPr>
          <p:cNvPr id="85" name="Google Shape;85;g179fede125e_0_485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" name="Google Shape;86;g179fede125e_0_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00" y="2578590"/>
            <a:ext cx="3607225" cy="17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79fede125e_0_485"/>
          <p:cNvSpPr txBox="1"/>
          <p:nvPr>
            <p:ph idx="1" type="body"/>
          </p:nvPr>
        </p:nvSpPr>
        <p:spPr>
          <a:xfrm>
            <a:off x="311700" y="1071275"/>
            <a:ext cx="3815400" cy="3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Two datasets generated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US"/>
              <a:t>512 px images for object detection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Mitotic figures only, non-mitosis mapped to background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50x50 px ground truth bounding box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Randomly cropped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-US">
                <a:solidFill>
                  <a:schemeClr val="dk1"/>
                </a:solidFill>
              </a:rPr>
              <a:t>250 px images for cell patch classifier model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-US">
                <a:solidFill>
                  <a:schemeClr val="dk1"/>
                </a:solidFill>
              </a:rPr>
              <a:t>Two classes: mitotic and non-mitotic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g179fede125e_0_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116" y="1389066"/>
            <a:ext cx="1250873" cy="1189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179fede125e_0_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139" y="1368775"/>
            <a:ext cx="1293572" cy="123011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79fede125e_0_485"/>
          <p:cNvSpPr txBox="1"/>
          <p:nvPr/>
        </p:nvSpPr>
        <p:spPr>
          <a:xfrm>
            <a:off x="4572000" y="4213575"/>
            <a:ext cx="398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Top row: 250 px patch examples (positive and negative)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Bottom row: 512 px patches of MFs with bounding boxes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g179fede125e_0_485"/>
          <p:cNvSpPr txBox="1"/>
          <p:nvPr/>
        </p:nvSpPr>
        <p:spPr>
          <a:xfrm>
            <a:off x="4938911" y="949975"/>
            <a:ext cx="14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Mitotic figure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g179fede125e_0_485"/>
          <p:cNvSpPr txBox="1"/>
          <p:nvPr/>
        </p:nvSpPr>
        <p:spPr>
          <a:xfrm>
            <a:off x="6666338" y="949975"/>
            <a:ext cx="14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Non-mitotic figure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9fede125e_0_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Lineage</a:t>
            </a:r>
            <a:endParaRPr/>
          </a:p>
        </p:txBody>
      </p:sp>
      <p:cxnSp>
        <p:nvCxnSpPr>
          <p:cNvPr id="98" name="Google Shape;98;g179fede125e_0_365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g179fede125e_0_365"/>
          <p:cNvSpPr/>
          <p:nvPr/>
        </p:nvSpPr>
        <p:spPr>
          <a:xfrm>
            <a:off x="549897" y="1250792"/>
            <a:ext cx="889500" cy="4530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WSI data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g179fede125e_0_365"/>
          <p:cNvSpPr/>
          <p:nvPr/>
        </p:nvSpPr>
        <p:spPr>
          <a:xfrm>
            <a:off x="549897" y="2782592"/>
            <a:ext cx="889500" cy="4530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SQLite database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g179fede125e_0_365"/>
          <p:cNvSpPr/>
          <p:nvPr/>
        </p:nvSpPr>
        <p:spPr>
          <a:xfrm>
            <a:off x="549897" y="1923542"/>
            <a:ext cx="889500" cy="4530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Raw .svs images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g179fede125e_0_365"/>
          <p:cNvSpPr/>
          <p:nvPr/>
        </p:nvSpPr>
        <p:spPr>
          <a:xfrm>
            <a:off x="475047" y="3424579"/>
            <a:ext cx="1039200" cy="4530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Annotations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" name="Google Shape;103;g179fede125e_0_365"/>
          <p:cNvCxnSpPr>
            <a:stCxn id="99" idx="2"/>
            <a:endCxn id="101" idx="0"/>
          </p:cNvCxnSpPr>
          <p:nvPr/>
        </p:nvCxnSpPr>
        <p:spPr>
          <a:xfrm>
            <a:off x="994647" y="1703792"/>
            <a:ext cx="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g179fede125e_0_365"/>
          <p:cNvCxnSpPr>
            <a:stCxn id="102" idx="0"/>
            <a:endCxn id="100" idx="2"/>
          </p:cNvCxnSpPr>
          <p:nvPr/>
        </p:nvCxnSpPr>
        <p:spPr>
          <a:xfrm rot="10800000">
            <a:off x="994647" y="3235579"/>
            <a:ext cx="0" cy="1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g179fede125e_0_365"/>
          <p:cNvSpPr/>
          <p:nvPr/>
        </p:nvSpPr>
        <p:spPr>
          <a:xfrm>
            <a:off x="475047" y="4094479"/>
            <a:ext cx="1039200" cy="4530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Bounding boxes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6" name="Google Shape;106;g179fede125e_0_365"/>
          <p:cNvCxnSpPr>
            <a:stCxn id="102" idx="2"/>
            <a:endCxn id="105" idx="0"/>
          </p:cNvCxnSpPr>
          <p:nvPr/>
        </p:nvCxnSpPr>
        <p:spPr>
          <a:xfrm>
            <a:off x="994647" y="3877579"/>
            <a:ext cx="0" cy="2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g179fede125e_0_365"/>
          <p:cNvSpPr/>
          <p:nvPr/>
        </p:nvSpPr>
        <p:spPr>
          <a:xfrm>
            <a:off x="4231022" y="2195516"/>
            <a:ext cx="992400" cy="6678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AWS S3 Bucket &amp; Google Drive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g179fede125e_0_365"/>
          <p:cNvSpPr/>
          <p:nvPr/>
        </p:nvSpPr>
        <p:spPr>
          <a:xfrm>
            <a:off x="2186522" y="2302904"/>
            <a:ext cx="1039200" cy="4530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Image patch generation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9" name="Google Shape;109;g179fede125e_0_365"/>
          <p:cNvCxnSpPr>
            <a:stCxn id="99" idx="3"/>
            <a:endCxn id="108" idx="1"/>
          </p:cNvCxnSpPr>
          <p:nvPr/>
        </p:nvCxnSpPr>
        <p:spPr>
          <a:xfrm>
            <a:off x="1439397" y="1477292"/>
            <a:ext cx="747000" cy="10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g179fede125e_0_365"/>
          <p:cNvCxnSpPr>
            <a:stCxn id="100" idx="3"/>
            <a:endCxn id="108" idx="1"/>
          </p:cNvCxnSpPr>
          <p:nvPr/>
        </p:nvCxnSpPr>
        <p:spPr>
          <a:xfrm flipH="1" rot="10800000">
            <a:off x="1439397" y="2529392"/>
            <a:ext cx="7470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g179fede125e_0_365"/>
          <p:cNvSpPr/>
          <p:nvPr/>
        </p:nvSpPr>
        <p:spPr>
          <a:xfrm>
            <a:off x="2041847" y="3009092"/>
            <a:ext cx="1326900" cy="5727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250 px patches for cell classifier model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" name="Google Shape;112;g179fede125e_0_365"/>
          <p:cNvCxnSpPr>
            <a:stCxn id="111" idx="0"/>
            <a:endCxn id="108" idx="2"/>
          </p:cNvCxnSpPr>
          <p:nvPr/>
        </p:nvCxnSpPr>
        <p:spPr>
          <a:xfrm flipH="1" rot="10800000">
            <a:off x="2705297" y="2755892"/>
            <a:ext cx="90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g179fede125e_0_365"/>
          <p:cNvSpPr/>
          <p:nvPr/>
        </p:nvSpPr>
        <p:spPr>
          <a:xfrm>
            <a:off x="2042672" y="3877592"/>
            <a:ext cx="1326900" cy="5727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512 px patches for object detection model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4" name="Google Shape;114;g179fede125e_0_365"/>
          <p:cNvCxnSpPr>
            <a:stCxn id="113" idx="0"/>
            <a:endCxn id="111" idx="2"/>
          </p:cNvCxnSpPr>
          <p:nvPr/>
        </p:nvCxnSpPr>
        <p:spPr>
          <a:xfrm rot="10800000">
            <a:off x="2705222" y="3581792"/>
            <a:ext cx="90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g179fede125e_0_365"/>
          <p:cNvCxnSpPr>
            <a:stCxn id="108" idx="3"/>
            <a:endCxn id="107" idx="1"/>
          </p:cNvCxnSpPr>
          <p:nvPr/>
        </p:nvCxnSpPr>
        <p:spPr>
          <a:xfrm>
            <a:off x="3225722" y="2529404"/>
            <a:ext cx="100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g179fede125e_0_365"/>
          <p:cNvSpPr/>
          <p:nvPr/>
        </p:nvSpPr>
        <p:spPr>
          <a:xfrm>
            <a:off x="7871545" y="2243067"/>
            <a:ext cx="880800" cy="5727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Sample text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g179fede125e_0_365"/>
          <p:cNvSpPr/>
          <p:nvPr/>
        </p:nvSpPr>
        <p:spPr>
          <a:xfrm>
            <a:off x="5925735" y="2243067"/>
            <a:ext cx="1243500" cy="5727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Text explanation generation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g179fede125e_0_365"/>
          <p:cNvSpPr/>
          <p:nvPr/>
        </p:nvSpPr>
        <p:spPr>
          <a:xfrm>
            <a:off x="7837197" y="3009092"/>
            <a:ext cx="949500" cy="5727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Mitotic figure descriptions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9" name="Google Shape;119;g179fede125e_0_365"/>
          <p:cNvCxnSpPr>
            <a:stCxn id="116" idx="2"/>
            <a:endCxn id="118" idx="0"/>
          </p:cNvCxnSpPr>
          <p:nvPr/>
        </p:nvCxnSpPr>
        <p:spPr>
          <a:xfrm>
            <a:off x="8311945" y="2815767"/>
            <a:ext cx="0" cy="1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g179fede125e_0_365"/>
          <p:cNvCxnSpPr>
            <a:stCxn id="118" idx="2"/>
            <a:endCxn id="121" idx="0"/>
          </p:cNvCxnSpPr>
          <p:nvPr/>
        </p:nvCxnSpPr>
        <p:spPr>
          <a:xfrm>
            <a:off x="8311947" y="3581792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g179fede125e_0_365"/>
          <p:cNvSpPr/>
          <p:nvPr/>
        </p:nvSpPr>
        <p:spPr>
          <a:xfrm>
            <a:off x="7837197" y="3877592"/>
            <a:ext cx="949500" cy="572700"/>
          </a:xfrm>
          <a:prstGeom prst="rect">
            <a:avLst/>
          </a:prstGeom>
          <a:solidFill>
            <a:srgbClr val="B6D7A8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Non-mitotic figure descriptions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2" name="Google Shape;122;g179fede125e_0_365"/>
          <p:cNvCxnSpPr>
            <a:stCxn id="117" idx="1"/>
            <a:endCxn id="107" idx="3"/>
          </p:cNvCxnSpPr>
          <p:nvPr/>
        </p:nvCxnSpPr>
        <p:spPr>
          <a:xfrm rot="10800000">
            <a:off x="5223435" y="2529417"/>
            <a:ext cx="70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g179fede125e_0_365"/>
          <p:cNvCxnSpPr>
            <a:stCxn id="116" idx="1"/>
            <a:endCxn id="117" idx="3"/>
          </p:cNvCxnSpPr>
          <p:nvPr/>
        </p:nvCxnSpPr>
        <p:spPr>
          <a:xfrm rot="10800000">
            <a:off x="7169245" y="2529417"/>
            <a:ext cx="70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g179fede125e_0_365"/>
          <p:cNvSpPr/>
          <p:nvPr/>
        </p:nvSpPr>
        <p:spPr>
          <a:xfrm>
            <a:off x="3279972" y="1143391"/>
            <a:ext cx="992400" cy="6678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ML modeling pipeline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g179fede125e_0_365"/>
          <p:cNvSpPr/>
          <p:nvPr/>
        </p:nvSpPr>
        <p:spPr>
          <a:xfrm>
            <a:off x="4973197" y="1143392"/>
            <a:ext cx="992400" cy="667800"/>
          </a:xfrm>
          <a:prstGeom prst="rect">
            <a:avLst/>
          </a:prstGeom>
          <a:solidFill>
            <a:srgbClr val="B4A7D6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AWS Deployment Stack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g179fede125e_0_365"/>
          <p:cNvSpPr txBox="1"/>
          <p:nvPr/>
        </p:nvSpPr>
        <p:spPr>
          <a:xfrm rot="1939023">
            <a:off x="3815084" y="1710838"/>
            <a:ext cx="461837" cy="5850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⇆</a:t>
            </a:r>
            <a:endParaRPr sz="2600"/>
          </a:p>
        </p:txBody>
      </p:sp>
      <p:sp>
        <p:nvSpPr>
          <p:cNvPr id="127" name="Google Shape;127;g179fede125e_0_365"/>
          <p:cNvSpPr txBox="1"/>
          <p:nvPr/>
        </p:nvSpPr>
        <p:spPr>
          <a:xfrm rot="-2703157">
            <a:off x="5005307" y="1710813"/>
            <a:ext cx="462024" cy="585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⇆</a:t>
            </a:r>
            <a:endParaRPr sz="2600"/>
          </a:p>
        </p:txBody>
      </p:sp>
      <p:sp>
        <p:nvSpPr>
          <p:cNvPr id="128" name="Google Shape;128;g179fede125e_0_365"/>
          <p:cNvSpPr txBox="1"/>
          <p:nvPr/>
        </p:nvSpPr>
        <p:spPr>
          <a:xfrm rot="-2234">
            <a:off x="4368034" y="1184800"/>
            <a:ext cx="46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⇆</a:t>
            </a:r>
            <a:endParaRPr sz="2600"/>
          </a:p>
        </p:txBody>
      </p:sp>
      <p:sp>
        <p:nvSpPr>
          <p:cNvPr id="129" name="Google Shape;129;g179fede125e_0_365"/>
          <p:cNvSpPr/>
          <p:nvPr/>
        </p:nvSpPr>
        <p:spPr>
          <a:xfrm>
            <a:off x="4207622" y="3068942"/>
            <a:ext cx="1039200" cy="4530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Training sets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g179fede125e_0_365"/>
          <p:cNvSpPr/>
          <p:nvPr/>
        </p:nvSpPr>
        <p:spPr>
          <a:xfrm>
            <a:off x="4207622" y="3727554"/>
            <a:ext cx="1039200" cy="4530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57150" rotWithShape="0" algn="bl" dir="3180000" dist="38100">
              <a:srgbClr val="000000">
                <a:alpha val="5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Test sets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1" name="Google Shape;131;g179fede125e_0_365"/>
          <p:cNvCxnSpPr>
            <a:stCxn id="129" idx="2"/>
            <a:endCxn id="130" idx="0"/>
          </p:cNvCxnSpPr>
          <p:nvPr/>
        </p:nvCxnSpPr>
        <p:spPr>
          <a:xfrm>
            <a:off x="4727222" y="352194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g179fede125e_0_365"/>
          <p:cNvCxnSpPr>
            <a:stCxn id="129" idx="0"/>
            <a:endCxn id="107" idx="2"/>
          </p:cNvCxnSpPr>
          <p:nvPr/>
        </p:nvCxnSpPr>
        <p:spPr>
          <a:xfrm rot="10800000">
            <a:off x="4727222" y="2863442"/>
            <a:ext cx="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6f8286a2f6_0_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Pipeline Deep Dive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67f27d037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ML Pipeline Diagram</a:t>
            </a:r>
            <a:endParaRPr/>
          </a:p>
        </p:txBody>
      </p:sp>
      <p:cxnSp>
        <p:nvCxnSpPr>
          <p:cNvPr id="143" name="Google Shape;143;g1567f27d037_0_10"/>
          <p:cNvCxnSpPr/>
          <p:nvPr/>
        </p:nvCxnSpPr>
        <p:spPr>
          <a:xfrm flipH="1" rot="10800000">
            <a:off x="385200" y="949975"/>
            <a:ext cx="8373600" cy="3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g1567f27d037_0_10"/>
          <p:cNvSpPr/>
          <p:nvPr/>
        </p:nvSpPr>
        <p:spPr>
          <a:xfrm>
            <a:off x="2781127" y="1113530"/>
            <a:ext cx="6170400" cy="32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567f27d037_0_10"/>
          <p:cNvSpPr/>
          <p:nvPr/>
        </p:nvSpPr>
        <p:spPr>
          <a:xfrm>
            <a:off x="5914702" y="1544547"/>
            <a:ext cx="2974500" cy="273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567f27d037_0_10"/>
          <p:cNvSpPr/>
          <p:nvPr/>
        </p:nvSpPr>
        <p:spPr>
          <a:xfrm>
            <a:off x="2828890" y="1544547"/>
            <a:ext cx="3016500" cy="273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567f27d037_0_10"/>
          <p:cNvSpPr/>
          <p:nvPr/>
        </p:nvSpPr>
        <p:spPr>
          <a:xfrm>
            <a:off x="273300" y="1113530"/>
            <a:ext cx="2453100" cy="32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1567f27d037_0_10"/>
          <p:cNvSpPr/>
          <p:nvPr/>
        </p:nvSpPr>
        <p:spPr>
          <a:xfrm>
            <a:off x="367770" y="1824252"/>
            <a:ext cx="668400" cy="6234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71438" rotWithShape="0" algn="bl" dir="3000000" dist="28575">
              <a:schemeClr val="accent2">
                <a:alpha val="3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Unseen WSI</a:t>
            </a:r>
            <a:endParaRPr b="1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g1567f27d037_0_10"/>
          <p:cNvSpPr/>
          <p:nvPr/>
        </p:nvSpPr>
        <p:spPr>
          <a:xfrm>
            <a:off x="1376494" y="1824252"/>
            <a:ext cx="1074600" cy="623400"/>
          </a:xfrm>
          <a:prstGeom prst="rect">
            <a:avLst/>
          </a:prstGeom>
          <a:solidFill>
            <a:srgbClr val="A4C2F4"/>
          </a:solidFill>
          <a:ln>
            <a:noFill/>
          </a:ln>
          <a:effectLst>
            <a:outerShdw blurRad="71438" rotWithShape="0" algn="bl" dir="3000000" dist="28575">
              <a:schemeClr val="accent2">
                <a:alpha val="3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Systematic Image Segmentation</a:t>
            </a:r>
            <a:endParaRPr b="1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g1567f27d037_0_10"/>
          <p:cNvSpPr/>
          <p:nvPr/>
        </p:nvSpPr>
        <p:spPr>
          <a:xfrm>
            <a:off x="2910550" y="1824247"/>
            <a:ext cx="1137900" cy="6234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71438" rotWithShape="0" algn="bl" dir="3000000" dist="28575">
              <a:schemeClr val="accent2">
                <a:alpha val="3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Mitotic Object Detection</a:t>
            </a:r>
            <a:endParaRPr b="1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g1567f27d037_0_10"/>
          <p:cNvSpPr/>
          <p:nvPr/>
        </p:nvSpPr>
        <p:spPr>
          <a:xfrm>
            <a:off x="7547997" y="1824252"/>
            <a:ext cx="1248900" cy="623400"/>
          </a:xfrm>
          <a:prstGeom prst="rect">
            <a:avLst/>
          </a:prstGeom>
          <a:solidFill>
            <a:srgbClr val="EA9999"/>
          </a:solidFill>
          <a:ln>
            <a:noFill/>
          </a:ln>
          <a:effectLst>
            <a:outerShdw blurRad="71438" rotWithShape="0" algn="bl" dir="3000000" dist="28575">
              <a:schemeClr val="accent2">
                <a:alpha val="3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Textual Explainability 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Dual Encoder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2" name="Google Shape;152;g1567f27d037_0_10"/>
          <p:cNvCxnSpPr>
            <a:stCxn id="153" idx="2"/>
            <a:endCxn id="154" idx="2"/>
          </p:cNvCxnSpPr>
          <p:nvPr/>
        </p:nvCxnSpPr>
        <p:spPr>
          <a:xfrm rot="-5400000">
            <a:off x="5839865" y="1777702"/>
            <a:ext cx="61200" cy="1401300"/>
          </a:xfrm>
          <a:prstGeom prst="bentConnector3">
            <a:avLst>
              <a:gd fmla="val -389093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5" name="Google Shape;155;g1567f27d037_0_10"/>
          <p:cNvSpPr txBox="1"/>
          <p:nvPr/>
        </p:nvSpPr>
        <p:spPr>
          <a:xfrm>
            <a:off x="273300" y="1085500"/>
            <a:ext cx="16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Data Handling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g1567f27d037_0_10"/>
          <p:cNvSpPr txBox="1"/>
          <p:nvPr/>
        </p:nvSpPr>
        <p:spPr>
          <a:xfrm>
            <a:off x="2781127" y="1085500"/>
            <a:ext cx="161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ML Modelling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g1567f27d037_0_10"/>
          <p:cNvSpPr txBox="1"/>
          <p:nvPr/>
        </p:nvSpPr>
        <p:spPr>
          <a:xfrm>
            <a:off x="2828902" y="1513577"/>
            <a:ext cx="161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Predictive AI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g1567f27d037_0_10"/>
          <p:cNvSpPr txBox="1"/>
          <p:nvPr/>
        </p:nvSpPr>
        <p:spPr>
          <a:xfrm>
            <a:off x="5928302" y="1513577"/>
            <a:ext cx="161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Explainable AI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9" name="Google Shape;159;g1567f27d037_0_10"/>
          <p:cNvCxnSpPr>
            <a:stCxn id="148" idx="3"/>
            <a:endCxn id="149" idx="1"/>
          </p:cNvCxnSpPr>
          <p:nvPr/>
        </p:nvCxnSpPr>
        <p:spPr>
          <a:xfrm>
            <a:off x="1036170" y="2135952"/>
            <a:ext cx="34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g1567f27d037_0_10"/>
          <p:cNvCxnSpPr>
            <a:stCxn id="161" idx="3"/>
            <a:endCxn id="151" idx="1"/>
          </p:cNvCxnSpPr>
          <p:nvPr/>
        </p:nvCxnSpPr>
        <p:spPr>
          <a:xfrm>
            <a:off x="5705290" y="2135952"/>
            <a:ext cx="184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g1567f27d037_0_10"/>
          <p:cNvCxnSpPr>
            <a:stCxn id="149" idx="3"/>
            <a:endCxn id="150" idx="1"/>
          </p:cNvCxnSpPr>
          <p:nvPr/>
        </p:nvCxnSpPr>
        <p:spPr>
          <a:xfrm>
            <a:off x="2451094" y="2135952"/>
            <a:ext cx="45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g1567f27d037_0_10"/>
          <p:cNvCxnSpPr>
            <a:stCxn id="150" idx="3"/>
            <a:endCxn id="161" idx="1"/>
          </p:cNvCxnSpPr>
          <p:nvPr/>
        </p:nvCxnSpPr>
        <p:spPr>
          <a:xfrm>
            <a:off x="4048450" y="2135947"/>
            <a:ext cx="4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g1567f27d037_0_10"/>
          <p:cNvSpPr/>
          <p:nvPr/>
        </p:nvSpPr>
        <p:spPr>
          <a:xfrm>
            <a:off x="6002201" y="1824247"/>
            <a:ext cx="1137900" cy="6234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71438" rotWithShape="0" algn="bl" dir="3000000" dist="28575">
              <a:schemeClr val="accent2">
                <a:alpha val="3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Visual Explainability 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Grad CAM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g1567f27d037_0_10"/>
          <p:cNvSpPr/>
          <p:nvPr/>
        </p:nvSpPr>
        <p:spPr>
          <a:xfrm>
            <a:off x="4545365" y="1885552"/>
            <a:ext cx="1248900" cy="6234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71438" rotWithShape="0" algn="bl" dir="3000000" dist="28575">
              <a:schemeClr val="accent2">
                <a:alpha val="3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1" name="Google Shape;161;g1567f27d037_0_10"/>
          <p:cNvSpPr/>
          <p:nvPr/>
        </p:nvSpPr>
        <p:spPr>
          <a:xfrm>
            <a:off x="4456390" y="1824252"/>
            <a:ext cx="1248900" cy="623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n-US" sz="1100">
                <a:latin typeface="Proxima Nova"/>
                <a:ea typeface="Proxima Nova"/>
                <a:cs typeface="Proxima Nova"/>
                <a:sym typeface="Proxima Nova"/>
              </a:rPr>
              <a:t>Cell Patch Classifier</a:t>
            </a:r>
            <a:endParaRPr b="1" i="0" sz="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g1567f27d037_0_10"/>
          <p:cNvSpPr txBox="1"/>
          <p:nvPr/>
        </p:nvSpPr>
        <p:spPr>
          <a:xfrm>
            <a:off x="527813" y="3498246"/>
            <a:ext cx="103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Overlapping 512 px patches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g1567f27d037_0_10"/>
          <p:cNvSpPr/>
          <p:nvPr/>
        </p:nvSpPr>
        <p:spPr>
          <a:xfrm>
            <a:off x="360915" y="3750935"/>
            <a:ext cx="182100" cy="175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567f27d037_0_10"/>
          <p:cNvSpPr txBox="1"/>
          <p:nvPr/>
        </p:nvSpPr>
        <p:spPr>
          <a:xfrm>
            <a:off x="311715" y="3645932"/>
            <a:ext cx="2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g1567f27d037_0_10"/>
          <p:cNvSpPr txBox="1"/>
          <p:nvPr/>
        </p:nvSpPr>
        <p:spPr>
          <a:xfrm>
            <a:off x="3087928" y="3576935"/>
            <a:ext cx="103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250 px patch candidates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g1567f27d037_0_10"/>
          <p:cNvSpPr/>
          <p:nvPr/>
        </p:nvSpPr>
        <p:spPr>
          <a:xfrm>
            <a:off x="2490000" y="2049290"/>
            <a:ext cx="182100" cy="17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567f27d037_0_10"/>
          <p:cNvSpPr txBox="1"/>
          <p:nvPr/>
        </p:nvSpPr>
        <p:spPr>
          <a:xfrm>
            <a:off x="2440800" y="1944287"/>
            <a:ext cx="2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g1567f27d037_0_10"/>
          <p:cNvSpPr/>
          <p:nvPr/>
        </p:nvSpPr>
        <p:spPr>
          <a:xfrm>
            <a:off x="2912832" y="3750925"/>
            <a:ext cx="182100" cy="17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567f27d037_0_10"/>
          <p:cNvSpPr txBox="1"/>
          <p:nvPr/>
        </p:nvSpPr>
        <p:spPr>
          <a:xfrm>
            <a:off x="2863632" y="3645922"/>
            <a:ext cx="2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g1567f27d037_0_10"/>
          <p:cNvSpPr/>
          <p:nvPr/>
        </p:nvSpPr>
        <p:spPr>
          <a:xfrm>
            <a:off x="4114363" y="2050240"/>
            <a:ext cx="182100" cy="17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567f27d037_0_10"/>
          <p:cNvSpPr txBox="1"/>
          <p:nvPr/>
        </p:nvSpPr>
        <p:spPr>
          <a:xfrm>
            <a:off x="4065163" y="1945237"/>
            <a:ext cx="2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g1567f27d037_0_10"/>
          <p:cNvSpPr/>
          <p:nvPr/>
        </p:nvSpPr>
        <p:spPr>
          <a:xfrm>
            <a:off x="6051400" y="3750925"/>
            <a:ext cx="182100" cy="17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567f27d037_0_10"/>
          <p:cNvSpPr txBox="1"/>
          <p:nvPr/>
        </p:nvSpPr>
        <p:spPr>
          <a:xfrm>
            <a:off x="6002200" y="3645922"/>
            <a:ext cx="2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g1567f27d037_0_10"/>
          <p:cNvSpPr/>
          <p:nvPr/>
        </p:nvSpPr>
        <p:spPr>
          <a:xfrm>
            <a:off x="6174105" y="2656495"/>
            <a:ext cx="182100" cy="17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567f27d037_0_10"/>
          <p:cNvSpPr txBox="1"/>
          <p:nvPr/>
        </p:nvSpPr>
        <p:spPr>
          <a:xfrm>
            <a:off x="6124905" y="2551492"/>
            <a:ext cx="2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g1567f27d037_0_10"/>
          <p:cNvSpPr txBox="1"/>
          <p:nvPr/>
        </p:nvSpPr>
        <p:spPr>
          <a:xfrm>
            <a:off x="6246895" y="3583000"/>
            <a:ext cx="124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Final convolution layer of classifier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g1567f27d037_0_10"/>
          <p:cNvSpPr/>
          <p:nvPr/>
        </p:nvSpPr>
        <p:spPr>
          <a:xfrm>
            <a:off x="7213595" y="2051190"/>
            <a:ext cx="182100" cy="17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567f27d037_0_10"/>
          <p:cNvSpPr txBox="1"/>
          <p:nvPr/>
        </p:nvSpPr>
        <p:spPr>
          <a:xfrm>
            <a:off x="7164395" y="1946187"/>
            <a:ext cx="2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g1567f27d037_0_10"/>
          <p:cNvSpPr/>
          <p:nvPr/>
        </p:nvSpPr>
        <p:spPr>
          <a:xfrm>
            <a:off x="7569170" y="3750925"/>
            <a:ext cx="182100" cy="175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567f27d037_0_10"/>
          <p:cNvSpPr txBox="1"/>
          <p:nvPr/>
        </p:nvSpPr>
        <p:spPr>
          <a:xfrm>
            <a:off x="7519970" y="3645922"/>
            <a:ext cx="2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g1567f27d037_0_10"/>
          <p:cNvSpPr txBox="1"/>
          <p:nvPr/>
        </p:nvSpPr>
        <p:spPr>
          <a:xfrm>
            <a:off x="7751275" y="3568975"/>
            <a:ext cx="113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Proxima Nova"/>
                <a:ea typeface="Proxima Nova"/>
                <a:cs typeface="Proxima Nova"/>
                <a:sym typeface="Proxima Nova"/>
              </a:rPr>
              <a:t>Classified patch sent for text translation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f8286a2f6_0_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Mitotic </a:t>
            </a:r>
            <a:r>
              <a:rPr lang="en-US"/>
              <a:t>O</a:t>
            </a:r>
            <a:r>
              <a:rPr lang="en-US"/>
              <a:t>bject </a:t>
            </a:r>
            <a:r>
              <a:rPr lang="en-US"/>
              <a:t>D</a:t>
            </a:r>
            <a:r>
              <a:rPr lang="en-US"/>
              <a:t>etection Motivation</a:t>
            </a:r>
            <a:endParaRPr/>
          </a:p>
        </p:txBody>
      </p:sp>
      <p:sp>
        <p:nvSpPr>
          <p:cNvPr id="189" name="Google Shape;189;g16f8286a2f6_0_14"/>
          <p:cNvSpPr txBox="1"/>
          <p:nvPr>
            <p:ph idx="1" type="body"/>
          </p:nvPr>
        </p:nvSpPr>
        <p:spPr>
          <a:xfrm>
            <a:off x="311700" y="1152475"/>
            <a:ext cx="4535700" cy="3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Goal: To find mitotic figures across the WSI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Generate random 512 px crops around annotations and ground truth bounding boxes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Train Faster RCNN (ResNet50) with PyTorch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Model will generate patch candidates for cell </a:t>
            </a:r>
            <a:r>
              <a:rPr lang="en-US"/>
              <a:t>patch classifier in next stage of ML pipeline</a:t>
            </a:r>
            <a:endParaRPr/>
          </a:p>
        </p:txBody>
      </p:sp>
      <p:pic>
        <p:nvPicPr>
          <p:cNvPr id="190" name="Google Shape;190;g16f8286a2f6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75" y="1152475"/>
            <a:ext cx="3569450" cy="1799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1" name="Google Shape;191;g16f8286a2f6_0_14"/>
          <p:cNvGraphicFramePr/>
          <p:nvPr/>
        </p:nvGraphicFramePr>
        <p:xfrm>
          <a:off x="5716450" y="30867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{5CBDFAC8-16AD-4696-9C8D-40263D1D8F95}</a:tableStyleId>
              </a:tblPr>
              <a:tblGrid>
                <a:gridCol w="1248050"/>
                <a:gridCol w="1254600"/>
              </a:tblGrid>
              <a:tr h="30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Set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Examples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0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Training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8396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45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Validation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2099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30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Test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3412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urthBrain">
  <a:themeElements>
    <a:clrScheme name="Simple Light">
      <a:dk1>
        <a:srgbClr val="525252"/>
      </a:dk1>
      <a:lt1>
        <a:srgbClr val="FFFFFF"/>
      </a:lt1>
      <a:dk2>
        <a:srgbClr val="525252"/>
      </a:dk2>
      <a:lt2>
        <a:srgbClr val="EEEEEE"/>
      </a:lt2>
      <a:accent1>
        <a:srgbClr val="EC008C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5C7BE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